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6" r:id="rId4"/>
  </p:sldMasterIdLst>
  <p:notesMasterIdLst>
    <p:notesMasterId r:id="rId35"/>
  </p:notesMasterIdLst>
  <p:handoutMasterIdLst>
    <p:handoutMasterId r:id="rId36"/>
  </p:handoutMasterIdLst>
  <p:sldIdLst>
    <p:sldId id="256" r:id="rId5"/>
    <p:sldId id="262" r:id="rId6"/>
    <p:sldId id="266" r:id="rId7"/>
    <p:sldId id="267" r:id="rId8"/>
    <p:sldId id="316" r:id="rId9"/>
    <p:sldId id="317" r:id="rId10"/>
    <p:sldId id="318" r:id="rId11"/>
    <p:sldId id="289" r:id="rId12"/>
    <p:sldId id="310" r:id="rId13"/>
    <p:sldId id="294" r:id="rId14"/>
    <p:sldId id="306" r:id="rId15"/>
    <p:sldId id="319" r:id="rId16"/>
    <p:sldId id="324" r:id="rId17"/>
    <p:sldId id="326" r:id="rId18"/>
    <p:sldId id="287" r:id="rId19"/>
    <p:sldId id="328" r:id="rId20"/>
    <p:sldId id="329" r:id="rId21"/>
    <p:sldId id="331" r:id="rId22"/>
    <p:sldId id="332" r:id="rId23"/>
    <p:sldId id="333" r:id="rId24"/>
    <p:sldId id="307" r:id="rId25"/>
    <p:sldId id="334" r:id="rId26"/>
    <p:sldId id="308" r:id="rId27"/>
    <p:sldId id="335" r:id="rId28"/>
    <p:sldId id="337" r:id="rId29"/>
    <p:sldId id="309" r:id="rId30"/>
    <p:sldId id="338" r:id="rId31"/>
    <p:sldId id="339" r:id="rId32"/>
    <p:sldId id="340" r:id="rId33"/>
    <p:sldId id="32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8600"/>
    <a:srgbClr val="45CBE8"/>
    <a:srgbClr val="366658"/>
    <a:srgbClr val="4590B8"/>
    <a:srgbClr val="317047"/>
    <a:srgbClr val="903163"/>
    <a:srgbClr val="479461"/>
    <a:srgbClr val="969FA7"/>
    <a:srgbClr val="E9DF11"/>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sz="1600" dirty="0"/>
              <a:t>CONSUMO ELÉCTRICO ECUADOR</a:t>
            </a:r>
          </a:p>
        </c:rich>
      </c:tx>
      <c:layout>
        <c:manualLayout>
          <c:xMode val="edge"/>
          <c:yMode val="edge"/>
          <c:x val="0.14467460009116856"/>
          <c:y val="2.204603397056594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ECUADOR</c:v>
                </c:pt>
              </c:strCache>
            </c:strRef>
          </c:tx>
          <c:spPr>
            <a:gradFill rotWithShape="1">
              <a:gsLst>
                <a:gs pos="0">
                  <a:schemeClr val="accent6">
                    <a:tint val="98000"/>
                    <a:lumMod val="110000"/>
                  </a:schemeClr>
                </a:gs>
                <a:gs pos="84000">
                  <a:schemeClr val="accent6">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Pt>
            <c:idx val="0"/>
            <c:invertIfNegative val="0"/>
            <c:bubble3D val="0"/>
            <c:spPr>
              <a:solidFill>
                <a:srgbClr val="903163"/>
              </a:soli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extLst>
              <c:ext xmlns:c16="http://schemas.microsoft.com/office/drawing/2014/chart" uri="{C3380CC4-5D6E-409C-BE32-E72D297353CC}">
                <c16:uniqueId val="{00000002-749D-4465-B1BE-31FC3445574C}"/>
              </c:ext>
            </c:extLst>
          </c:dPt>
          <c:dPt>
            <c:idx val="1"/>
            <c:invertIfNegative val="0"/>
            <c:bubble3D val="0"/>
            <c:spPr>
              <a:solidFill>
                <a:srgbClr val="B08600"/>
              </a:soli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extLst>
              <c:ext xmlns:c16="http://schemas.microsoft.com/office/drawing/2014/chart" uri="{C3380CC4-5D6E-409C-BE32-E72D297353CC}">
                <c16:uniqueId val="{00000003-749D-4465-B1BE-31FC3445574C}"/>
              </c:ext>
            </c:extLst>
          </c:dPt>
          <c:cat>
            <c:strRef>
              <c:f>Hoja1!$A$2:$A$5</c:f>
              <c:strCache>
                <c:ptCount val="3"/>
                <c:pt idx="0">
                  <c:v>AMAZÓNICA</c:v>
                </c:pt>
                <c:pt idx="1">
                  <c:v>COSTA</c:v>
                </c:pt>
                <c:pt idx="2">
                  <c:v>SIERRA</c:v>
                </c:pt>
              </c:strCache>
            </c:strRef>
          </c:cat>
          <c:val>
            <c:numRef>
              <c:f>Hoja1!$B$2:$B$5</c:f>
              <c:numCache>
                <c:formatCode>General</c:formatCode>
                <c:ptCount val="3"/>
                <c:pt idx="0">
                  <c:v>162.32</c:v>
                </c:pt>
                <c:pt idx="1">
                  <c:v>142.6</c:v>
                </c:pt>
                <c:pt idx="2">
                  <c:v>128.4</c:v>
                </c:pt>
              </c:numCache>
            </c:numRef>
          </c:val>
          <c:extLst>
            <c:ext xmlns:c16="http://schemas.microsoft.com/office/drawing/2014/chart" uri="{C3380CC4-5D6E-409C-BE32-E72D297353CC}">
              <c16:uniqueId val="{00000000-749D-4465-B1BE-31FC3445574C}"/>
            </c:ext>
          </c:extLst>
        </c:ser>
        <c:dLbls>
          <c:showLegendKey val="0"/>
          <c:showVal val="0"/>
          <c:showCatName val="0"/>
          <c:showSerName val="0"/>
          <c:showPercent val="0"/>
          <c:showBubbleSize val="0"/>
        </c:dLbls>
        <c:gapWidth val="100"/>
        <c:overlap val="-24"/>
        <c:axId val="1160664575"/>
        <c:axId val="1160654175"/>
      </c:barChart>
      <c:catAx>
        <c:axId val="116066457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ES"/>
          </a:p>
        </c:txPr>
        <c:crossAx val="1160654175"/>
        <c:crosses val="autoZero"/>
        <c:auto val="1"/>
        <c:lblAlgn val="ctr"/>
        <c:lblOffset val="100"/>
        <c:noMultiLvlLbl val="0"/>
      </c:catAx>
      <c:valAx>
        <c:axId val="11606541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s-EC" sz="1600" b="1"/>
                  <a:t>KW/h</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ES"/>
          </a:p>
        </c:txPr>
        <c:crossAx val="1160664575"/>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s-E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solidFill>
            <a:schemeClr val="tx1"/>
          </a:solidFill>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141650-E0ED-4BE1-ACD8-D78ECDB0C65A}" type="doc">
      <dgm:prSet loTypeId="urn:microsoft.com/office/officeart/2005/8/layout/process1" loCatId="process" qsTypeId="urn:microsoft.com/office/officeart/2005/8/quickstyle/simple1" qsCatId="simple" csTypeId="urn:microsoft.com/office/officeart/2005/8/colors/colorful5" csCatId="colorful" phldr="1"/>
      <dgm:spPr/>
    </dgm:pt>
    <dgm:pt modelId="{9F9C4264-BAB0-4C2B-BEB5-53675FDB9EB4}">
      <dgm:prSet phldrT="[Texto]" phldr="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dirty="0"/>
        </a:p>
      </dgm:t>
    </dgm:pt>
    <dgm:pt modelId="{9186A973-1AD1-4C9E-83BA-E2ABDB4A1F53}" type="parTrans" cxnId="{2F25152E-0FFD-424B-85C6-208E19419811}">
      <dgm:prSet/>
      <dgm:spPr/>
      <dgm:t>
        <a:bodyPr/>
        <a:lstStyle/>
        <a:p>
          <a:endParaRPr lang="es-ES"/>
        </a:p>
      </dgm:t>
    </dgm:pt>
    <dgm:pt modelId="{CF486CFA-1DB5-4C4A-BA3A-5D17188FF6A3}" type="sibTrans" cxnId="{2F25152E-0FFD-424B-85C6-208E19419811}">
      <dgm:prSet/>
      <dgm:spPr/>
      <dgm:t>
        <a:bodyPr/>
        <a:lstStyle/>
        <a:p>
          <a:endParaRPr lang="es-ES"/>
        </a:p>
      </dgm:t>
    </dgm:pt>
    <dgm:pt modelId="{1BD0B38F-6951-488D-BAA1-4EDB1145E53B}">
      <dgm:prSet phldrT="[Texto]" phldr="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dirty="0"/>
        </a:p>
      </dgm:t>
    </dgm:pt>
    <dgm:pt modelId="{A6CFC785-9E4A-49CC-9CCB-7EBDBD108DC9}" type="parTrans" cxnId="{ED51F35C-8B70-4788-8D4B-8641893101B4}">
      <dgm:prSet/>
      <dgm:spPr/>
      <dgm:t>
        <a:bodyPr/>
        <a:lstStyle/>
        <a:p>
          <a:endParaRPr lang="es-ES"/>
        </a:p>
      </dgm:t>
    </dgm:pt>
    <dgm:pt modelId="{B4850527-CCC5-43CB-917B-F56F359434CE}" type="sibTrans" cxnId="{ED51F35C-8B70-4788-8D4B-8641893101B4}">
      <dgm:prSet/>
      <dgm:spPr/>
      <dgm:t>
        <a:bodyPr/>
        <a:lstStyle/>
        <a:p>
          <a:endParaRPr lang="es-ES"/>
        </a:p>
      </dgm:t>
    </dgm:pt>
    <dgm:pt modelId="{608276E9-B431-4127-BC1F-709DD4D73269}">
      <dgm:prSet phldrT="[Texto]" phldr="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dirty="0"/>
        </a:p>
      </dgm:t>
    </dgm:pt>
    <dgm:pt modelId="{37BC53B4-F86D-471C-88CE-E9984FB4132A}" type="parTrans" cxnId="{7E164799-BBA6-4CC9-B66F-943B6A6518F6}">
      <dgm:prSet/>
      <dgm:spPr/>
      <dgm:t>
        <a:bodyPr/>
        <a:lstStyle/>
        <a:p>
          <a:endParaRPr lang="es-ES"/>
        </a:p>
      </dgm:t>
    </dgm:pt>
    <dgm:pt modelId="{B613F402-A508-4181-9227-542CF12CC9D1}" type="sibTrans" cxnId="{7E164799-BBA6-4CC9-B66F-943B6A6518F6}">
      <dgm:prSet/>
      <dgm:spPr/>
      <dgm:t>
        <a:bodyPr/>
        <a:lstStyle/>
        <a:p>
          <a:endParaRPr lang="es-ES"/>
        </a:p>
      </dgm:t>
    </dgm:pt>
    <dgm:pt modelId="{129D8DE4-FC1F-4FD6-9F07-C9C794BCD390}" type="pres">
      <dgm:prSet presAssocID="{BD141650-E0ED-4BE1-ACD8-D78ECDB0C65A}" presName="Name0" presStyleCnt="0">
        <dgm:presLayoutVars>
          <dgm:dir/>
          <dgm:resizeHandles val="exact"/>
        </dgm:presLayoutVars>
      </dgm:prSet>
      <dgm:spPr/>
    </dgm:pt>
    <dgm:pt modelId="{37193087-BC55-48CE-9692-35C3D698ABBB}" type="pres">
      <dgm:prSet presAssocID="{9F9C4264-BAB0-4C2B-BEB5-53675FDB9EB4}" presName="node" presStyleLbl="node1" presStyleIdx="0" presStyleCnt="3" custScaleX="179150" custScaleY="297608">
        <dgm:presLayoutVars>
          <dgm:bulletEnabled val="1"/>
        </dgm:presLayoutVars>
      </dgm:prSet>
      <dgm:spPr/>
    </dgm:pt>
    <dgm:pt modelId="{94834EF9-B9D8-40D7-8B8B-83CB2875AB9D}" type="pres">
      <dgm:prSet presAssocID="{CF486CFA-1DB5-4C4A-BA3A-5D17188FF6A3}" presName="sibTrans" presStyleLbl="sibTrans2D1" presStyleIdx="0" presStyleCnt="2"/>
      <dgm:spPr/>
    </dgm:pt>
    <dgm:pt modelId="{1C4C751C-4624-4219-B35A-D9A94ACCCEE9}" type="pres">
      <dgm:prSet presAssocID="{CF486CFA-1DB5-4C4A-BA3A-5D17188FF6A3}" presName="connectorText" presStyleLbl="sibTrans2D1" presStyleIdx="0" presStyleCnt="2"/>
      <dgm:spPr/>
    </dgm:pt>
    <dgm:pt modelId="{B82EB6DB-CB06-4CD4-A5C9-F90CF6137907}" type="pres">
      <dgm:prSet presAssocID="{1BD0B38F-6951-488D-BAA1-4EDB1145E53B}" presName="node" presStyleLbl="node1" presStyleIdx="1" presStyleCnt="3" custScaleX="179150" custScaleY="297608">
        <dgm:presLayoutVars>
          <dgm:bulletEnabled val="1"/>
        </dgm:presLayoutVars>
      </dgm:prSet>
      <dgm:spPr/>
    </dgm:pt>
    <dgm:pt modelId="{136EFE3E-F046-4889-B58C-E1BE376F075E}" type="pres">
      <dgm:prSet presAssocID="{B4850527-CCC5-43CB-917B-F56F359434CE}" presName="sibTrans" presStyleLbl="sibTrans2D1" presStyleIdx="1" presStyleCnt="2"/>
      <dgm:spPr/>
    </dgm:pt>
    <dgm:pt modelId="{DB897A42-C8E0-4AF7-BCC3-D6C9FD1E5BA9}" type="pres">
      <dgm:prSet presAssocID="{B4850527-CCC5-43CB-917B-F56F359434CE}" presName="connectorText" presStyleLbl="sibTrans2D1" presStyleIdx="1" presStyleCnt="2"/>
      <dgm:spPr/>
    </dgm:pt>
    <dgm:pt modelId="{A2B4CAF7-A713-465E-A291-95EF83C48087}" type="pres">
      <dgm:prSet presAssocID="{608276E9-B431-4127-BC1F-709DD4D73269}" presName="node" presStyleLbl="node1" presStyleIdx="2" presStyleCnt="3" custScaleX="179150" custScaleY="297608">
        <dgm:presLayoutVars>
          <dgm:bulletEnabled val="1"/>
        </dgm:presLayoutVars>
      </dgm:prSet>
      <dgm:spPr/>
    </dgm:pt>
  </dgm:ptLst>
  <dgm:cxnLst>
    <dgm:cxn modelId="{3FF1AA02-5AA6-40F0-B98D-CC19B1E93992}" type="presOf" srcId="{1BD0B38F-6951-488D-BAA1-4EDB1145E53B}" destId="{B82EB6DB-CB06-4CD4-A5C9-F90CF6137907}" srcOrd="0" destOrd="0" presId="urn:microsoft.com/office/officeart/2005/8/layout/process1"/>
    <dgm:cxn modelId="{85338215-EDAF-4C49-A4E0-B1C77BE3A4DC}" type="presOf" srcId="{BD141650-E0ED-4BE1-ACD8-D78ECDB0C65A}" destId="{129D8DE4-FC1F-4FD6-9F07-C9C794BCD390}" srcOrd="0" destOrd="0" presId="urn:microsoft.com/office/officeart/2005/8/layout/process1"/>
    <dgm:cxn modelId="{2F25152E-0FFD-424B-85C6-208E19419811}" srcId="{BD141650-E0ED-4BE1-ACD8-D78ECDB0C65A}" destId="{9F9C4264-BAB0-4C2B-BEB5-53675FDB9EB4}" srcOrd="0" destOrd="0" parTransId="{9186A973-1AD1-4C9E-83BA-E2ABDB4A1F53}" sibTransId="{CF486CFA-1DB5-4C4A-BA3A-5D17188FF6A3}"/>
    <dgm:cxn modelId="{29A35E2E-47A5-44E6-8E4A-2765EA580569}" type="presOf" srcId="{B4850527-CCC5-43CB-917B-F56F359434CE}" destId="{136EFE3E-F046-4889-B58C-E1BE376F075E}" srcOrd="0" destOrd="0" presId="urn:microsoft.com/office/officeart/2005/8/layout/process1"/>
    <dgm:cxn modelId="{ED51F35C-8B70-4788-8D4B-8641893101B4}" srcId="{BD141650-E0ED-4BE1-ACD8-D78ECDB0C65A}" destId="{1BD0B38F-6951-488D-BAA1-4EDB1145E53B}" srcOrd="1" destOrd="0" parTransId="{A6CFC785-9E4A-49CC-9CCB-7EBDBD108DC9}" sibTransId="{B4850527-CCC5-43CB-917B-F56F359434CE}"/>
    <dgm:cxn modelId="{578C816B-4D5A-4DFA-BB59-ADA4360E8173}" type="presOf" srcId="{9F9C4264-BAB0-4C2B-BEB5-53675FDB9EB4}" destId="{37193087-BC55-48CE-9692-35C3D698ABBB}" srcOrd="0" destOrd="0" presId="urn:microsoft.com/office/officeart/2005/8/layout/process1"/>
    <dgm:cxn modelId="{A28C6088-154C-407B-B37B-3084DAC58EB5}" type="presOf" srcId="{CF486CFA-1DB5-4C4A-BA3A-5D17188FF6A3}" destId="{1C4C751C-4624-4219-B35A-D9A94ACCCEE9}" srcOrd="1" destOrd="0" presId="urn:microsoft.com/office/officeart/2005/8/layout/process1"/>
    <dgm:cxn modelId="{7E164799-BBA6-4CC9-B66F-943B6A6518F6}" srcId="{BD141650-E0ED-4BE1-ACD8-D78ECDB0C65A}" destId="{608276E9-B431-4127-BC1F-709DD4D73269}" srcOrd="2" destOrd="0" parTransId="{37BC53B4-F86D-471C-88CE-E9984FB4132A}" sibTransId="{B613F402-A508-4181-9227-542CF12CC9D1}"/>
    <dgm:cxn modelId="{6A0791C3-51DF-49F5-9383-34318A241D24}" type="presOf" srcId="{B4850527-CCC5-43CB-917B-F56F359434CE}" destId="{DB897A42-C8E0-4AF7-BCC3-D6C9FD1E5BA9}" srcOrd="1" destOrd="0" presId="urn:microsoft.com/office/officeart/2005/8/layout/process1"/>
    <dgm:cxn modelId="{AD4D1DED-BB51-40F2-9361-DAA6D3E8365A}" type="presOf" srcId="{608276E9-B431-4127-BC1F-709DD4D73269}" destId="{A2B4CAF7-A713-465E-A291-95EF83C48087}" srcOrd="0" destOrd="0" presId="urn:microsoft.com/office/officeart/2005/8/layout/process1"/>
    <dgm:cxn modelId="{D15D87EE-DC41-4B5A-8573-DF8A0BDC7023}" type="presOf" srcId="{CF486CFA-1DB5-4C4A-BA3A-5D17188FF6A3}" destId="{94834EF9-B9D8-40D7-8B8B-83CB2875AB9D}" srcOrd="0" destOrd="0" presId="urn:microsoft.com/office/officeart/2005/8/layout/process1"/>
    <dgm:cxn modelId="{9824AD78-7D7A-49E4-BF7B-43C82E5EFEFA}" type="presParOf" srcId="{129D8DE4-FC1F-4FD6-9F07-C9C794BCD390}" destId="{37193087-BC55-48CE-9692-35C3D698ABBB}" srcOrd="0" destOrd="0" presId="urn:microsoft.com/office/officeart/2005/8/layout/process1"/>
    <dgm:cxn modelId="{68BEAE4B-AE8D-4C3E-9941-365A93CE8144}" type="presParOf" srcId="{129D8DE4-FC1F-4FD6-9F07-C9C794BCD390}" destId="{94834EF9-B9D8-40D7-8B8B-83CB2875AB9D}" srcOrd="1" destOrd="0" presId="urn:microsoft.com/office/officeart/2005/8/layout/process1"/>
    <dgm:cxn modelId="{1D9511A8-DFC4-4A50-9714-69D02A6DCDE4}" type="presParOf" srcId="{94834EF9-B9D8-40D7-8B8B-83CB2875AB9D}" destId="{1C4C751C-4624-4219-B35A-D9A94ACCCEE9}" srcOrd="0" destOrd="0" presId="urn:microsoft.com/office/officeart/2005/8/layout/process1"/>
    <dgm:cxn modelId="{9581281A-8FF1-479B-AEE3-6468F7AA408B}" type="presParOf" srcId="{129D8DE4-FC1F-4FD6-9F07-C9C794BCD390}" destId="{B82EB6DB-CB06-4CD4-A5C9-F90CF6137907}" srcOrd="2" destOrd="0" presId="urn:microsoft.com/office/officeart/2005/8/layout/process1"/>
    <dgm:cxn modelId="{6BD88123-E5A5-4B30-BA8F-86014DEED94A}" type="presParOf" srcId="{129D8DE4-FC1F-4FD6-9F07-C9C794BCD390}" destId="{136EFE3E-F046-4889-B58C-E1BE376F075E}" srcOrd="3" destOrd="0" presId="urn:microsoft.com/office/officeart/2005/8/layout/process1"/>
    <dgm:cxn modelId="{4698CEDA-8C31-45BB-91C2-EA5DFFCE78D0}" type="presParOf" srcId="{136EFE3E-F046-4889-B58C-E1BE376F075E}" destId="{DB897A42-C8E0-4AF7-BCC3-D6C9FD1E5BA9}" srcOrd="0" destOrd="0" presId="urn:microsoft.com/office/officeart/2005/8/layout/process1"/>
    <dgm:cxn modelId="{B9405ABC-09E5-474A-AFDE-9BA726FF55A9}" type="presParOf" srcId="{129D8DE4-FC1F-4FD6-9F07-C9C794BCD390}" destId="{A2B4CAF7-A713-465E-A291-95EF83C48087}"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3087-BC55-48CE-9692-35C3D698ABBB}">
      <dsp:nvSpPr>
        <dsp:cNvPr id="0" name=""/>
        <dsp:cNvSpPr/>
      </dsp:nvSpPr>
      <dsp:spPr>
        <a:xfrm>
          <a:off x="3432" y="2044304"/>
          <a:ext cx="3535449" cy="3523900"/>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endParaRPr lang="es-ES" sz="6400" kern="1200" dirty="0"/>
        </a:p>
      </dsp:txBody>
      <dsp:txXfrm>
        <a:off x="106644" y="2147516"/>
        <a:ext cx="3329025" cy="3317476"/>
      </dsp:txXfrm>
    </dsp:sp>
    <dsp:sp modelId="{94834EF9-B9D8-40D7-8B8B-83CB2875AB9D}">
      <dsp:nvSpPr>
        <dsp:cNvPr id="0" name=""/>
        <dsp:cNvSpPr/>
      </dsp:nvSpPr>
      <dsp:spPr>
        <a:xfrm>
          <a:off x="3736227" y="3561545"/>
          <a:ext cx="418373" cy="48941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ES" sz="2200" kern="1200"/>
        </a:p>
      </dsp:txBody>
      <dsp:txXfrm>
        <a:off x="3736227" y="3659428"/>
        <a:ext cx="292861" cy="293651"/>
      </dsp:txXfrm>
    </dsp:sp>
    <dsp:sp modelId="{B82EB6DB-CB06-4CD4-A5C9-F90CF6137907}">
      <dsp:nvSpPr>
        <dsp:cNvPr id="0" name=""/>
        <dsp:cNvSpPr/>
      </dsp:nvSpPr>
      <dsp:spPr>
        <a:xfrm>
          <a:off x="4328265" y="2044304"/>
          <a:ext cx="3535449" cy="3523900"/>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endParaRPr lang="es-ES" sz="6400" kern="1200" dirty="0"/>
        </a:p>
      </dsp:txBody>
      <dsp:txXfrm>
        <a:off x="4431477" y="2147516"/>
        <a:ext cx="3329025" cy="3317476"/>
      </dsp:txXfrm>
    </dsp:sp>
    <dsp:sp modelId="{136EFE3E-F046-4889-B58C-E1BE376F075E}">
      <dsp:nvSpPr>
        <dsp:cNvPr id="0" name=""/>
        <dsp:cNvSpPr/>
      </dsp:nvSpPr>
      <dsp:spPr>
        <a:xfrm>
          <a:off x="8061060" y="3561545"/>
          <a:ext cx="418373" cy="489417"/>
        </a:xfrm>
        <a:prstGeom prst="rightArrow">
          <a:avLst>
            <a:gd name="adj1" fmla="val 60000"/>
            <a:gd name="adj2" fmla="val 50000"/>
          </a:avLst>
        </a:prstGeom>
        <a:solidFill>
          <a:schemeClr val="accent5">
            <a:hueOff val="-671956"/>
            <a:satOff val="-10384"/>
            <a:lumOff val="-211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ES" sz="2200" kern="1200"/>
        </a:p>
      </dsp:txBody>
      <dsp:txXfrm>
        <a:off x="8061060" y="3659428"/>
        <a:ext cx="292861" cy="293651"/>
      </dsp:txXfrm>
    </dsp:sp>
    <dsp:sp modelId="{A2B4CAF7-A713-465E-A291-95EF83C48087}">
      <dsp:nvSpPr>
        <dsp:cNvPr id="0" name=""/>
        <dsp:cNvSpPr/>
      </dsp:nvSpPr>
      <dsp:spPr>
        <a:xfrm>
          <a:off x="8653097" y="2044304"/>
          <a:ext cx="3535449" cy="3523900"/>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endParaRPr lang="es-ES" sz="6400" kern="1200" dirty="0"/>
        </a:p>
      </dsp:txBody>
      <dsp:txXfrm>
        <a:off x="8756309" y="2147516"/>
        <a:ext cx="3329025" cy="33174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957B284-434F-4737-87F6-3C1E78FB2C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C727AB7-3970-4FE4-A134-9D1EEE3EAD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FB8E98-EB83-4166-8CDF-F8D5CC97446D}" type="datetimeFigureOut">
              <a:rPr lang="es-ES" smtClean="0"/>
              <a:t>24/05/2021</a:t>
            </a:fld>
            <a:endParaRPr lang="es-ES"/>
          </a:p>
        </p:txBody>
      </p:sp>
      <p:sp>
        <p:nvSpPr>
          <p:cNvPr id="4" name="Marcador de pie de página 3">
            <a:extLst>
              <a:ext uri="{FF2B5EF4-FFF2-40B4-BE49-F238E27FC236}">
                <a16:creationId xmlns:a16="http://schemas.microsoft.com/office/drawing/2014/main" id="{B0C17C43-A4DD-44E5-B373-511461F876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99C40B9-1970-4F62-BE22-5883A05E9A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5CBA8-3118-4264-9DB3-F09EDF8E113C}" type="slidenum">
              <a:rPr lang="es-ES" smtClean="0"/>
              <a:t>‹Nº›</a:t>
            </a:fld>
            <a:endParaRPr lang="es-ES"/>
          </a:p>
        </p:txBody>
      </p:sp>
    </p:spTree>
    <p:extLst>
      <p:ext uri="{BB962C8B-B14F-4D97-AF65-F5344CB8AC3E}">
        <p14:creationId xmlns:p14="http://schemas.microsoft.com/office/powerpoint/2010/main" val="3013798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9F1FC-52BF-40A0-B8CD-E5DB9AB207F2}" type="datetimeFigureOut">
              <a:rPr lang="es-ES" noProof="0" smtClean="0"/>
              <a:t>24/05/2021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CC092-CABA-48D0-B3F7-B535EA5228F9}" type="slidenum">
              <a:rPr lang="es-ES" noProof="0" smtClean="0"/>
              <a:t>‹Nº›</a:t>
            </a:fld>
            <a:endParaRPr lang="es-ES" noProof="0"/>
          </a:p>
        </p:txBody>
      </p:sp>
    </p:spTree>
    <p:extLst>
      <p:ext uri="{BB962C8B-B14F-4D97-AF65-F5344CB8AC3E}">
        <p14:creationId xmlns:p14="http://schemas.microsoft.com/office/powerpoint/2010/main" val="35334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B6CC092-CABA-48D0-B3F7-B535EA5228F9}" type="slidenum">
              <a:rPr lang="es-ES" smtClean="0"/>
              <a:t>1</a:t>
            </a:fld>
            <a:endParaRPr lang="es-ES"/>
          </a:p>
        </p:txBody>
      </p:sp>
    </p:spTree>
    <p:extLst>
      <p:ext uri="{BB962C8B-B14F-4D97-AF65-F5344CB8AC3E}">
        <p14:creationId xmlns:p14="http://schemas.microsoft.com/office/powerpoint/2010/main" val="173795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0042B24-5628-4EE2-A5C0-B4E095A44801}" type="slidenum">
              <a:rPr lang="ko-KR" altLang="en-US" smtClean="0"/>
              <a:t>12</a:t>
            </a:fld>
            <a:endParaRPr lang="ko-KR" altLang="en-US"/>
          </a:p>
        </p:txBody>
      </p:sp>
    </p:spTree>
    <p:extLst>
      <p:ext uri="{BB962C8B-B14F-4D97-AF65-F5344CB8AC3E}">
        <p14:creationId xmlns:p14="http://schemas.microsoft.com/office/powerpoint/2010/main" val="397666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pPr rtl="0"/>
            <a:fld id="{7F3AD093-6935-4E25-8E83-BEC3D2E3622E}" type="datetime1">
              <a:rPr lang="es-ES" noProof="0" smtClean="0"/>
              <a:t>24/05/2021</a:t>
            </a:fld>
            <a:endParaRPr lang="es-ES" noProof="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pPr rtl="0"/>
            <a:endParaRPr lang="es-ES" noProof="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82145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90FE6873-B7CD-47F1-B4BA-70026F4A4FD4}" type="datetime1">
              <a:rPr lang="es-ES" noProof="0" smtClean="0"/>
              <a:t>24/05/2021</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87572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pPr rtl="0"/>
            <a:fld id="{96AA1814-B970-47C5-B4E1-BCA0D77E15F3}" type="datetime1">
              <a:rPr lang="es-ES" noProof="0" smtClean="0"/>
              <a:t>24/05/2021</a:t>
            </a:fld>
            <a:endParaRPr lang="es-ES" noProof="0"/>
          </a:p>
        </p:txBody>
      </p:sp>
      <p:sp>
        <p:nvSpPr>
          <p:cNvPr id="5" name="Footer Placeholder 4"/>
          <p:cNvSpPr>
            <a:spLocks noGrp="1"/>
          </p:cNvSpPr>
          <p:nvPr>
            <p:ph type="ftr" sz="quarter" idx="11"/>
          </p:nvPr>
        </p:nvSpPr>
        <p:spPr>
          <a:xfrm>
            <a:off x="774923" y="5951811"/>
            <a:ext cx="7896279" cy="365125"/>
          </a:xfrm>
        </p:spPr>
        <p:txBody>
          <a:bodyPr/>
          <a:lstStyle/>
          <a:p>
            <a:pPr rtl="0"/>
            <a:endParaRPr lang="es-ES" noProof="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37755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519937"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7" name="Picture Placeholder 2"/>
          <p:cNvSpPr>
            <a:spLocks noGrp="1"/>
          </p:cNvSpPr>
          <p:nvPr>
            <p:ph type="pic" idx="10" hasCustomPrompt="1"/>
          </p:nvPr>
        </p:nvSpPr>
        <p:spPr>
          <a:xfrm>
            <a:off x="3119670"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8" name="Picture Placeholder 2"/>
          <p:cNvSpPr>
            <a:spLocks noGrp="1"/>
          </p:cNvSpPr>
          <p:nvPr>
            <p:ph type="pic" idx="11" hasCustomPrompt="1"/>
          </p:nvPr>
        </p:nvSpPr>
        <p:spPr>
          <a:xfrm>
            <a:off x="719403"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8873522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2192000" cy="6858000"/>
          </a:xfrm>
          <a:prstGeom prst="rect">
            <a:avLst/>
          </a:prstGeom>
          <a:solidFill>
            <a:schemeClr val="bg1">
              <a:lumMod val="75000"/>
            </a:schemeClr>
          </a:solidFill>
        </p:spPr>
        <p:txBody>
          <a:bodyPr lIns="1260000" anchor="ctr"/>
          <a:lstStyle>
            <a:lvl1pPr marL="0" indent="0" algn="l">
              <a:buNone/>
              <a:defRPr sz="24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1923700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719403" y="719400"/>
            <a:ext cx="4704523" cy="5424000"/>
          </a:xfrm>
          <a:prstGeom prst="rect">
            <a:avLst/>
          </a:prstGeom>
          <a:solidFill>
            <a:schemeClr val="bg1">
              <a:lumMod val="7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2481593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672093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11516" y="862365"/>
            <a:ext cx="4560219" cy="3985527"/>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3894025" y="992872"/>
            <a:ext cx="4195200" cy="2592000"/>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2591682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8DB00A2C-96CA-430C-81E9-81B790CC7C63}" type="datetime1">
              <a:rPr lang="es-ES" noProof="0" smtClean="0"/>
              <a:t>24/05/2021</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a:xfrm>
            <a:off x="10558300" y="5956137"/>
            <a:ext cx="1052508" cy="365125"/>
          </a:xfrm>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5531214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pPr rtl="0"/>
            <a:fld id="{FE6CF4E9-F423-4970-91B6-143DF72FA056}" type="datetime1">
              <a:rPr lang="es-ES" noProof="0" smtClean="0"/>
              <a:t>24/05/2021</a:t>
            </a:fld>
            <a:endParaRPr lang="es-ES" noProof="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pPr rtl="0"/>
            <a:endParaRPr lang="es-ES" noProof="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627890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E3955445-6089-478A-9DA1-4738AC4A8C11}" type="datetime1">
              <a:rPr lang="es-ES" noProof="0" smtClean="0"/>
              <a:t>24/05/2021</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2060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F32D574B-5FDE-4FDF-8F45-99828D8C688F}" type="datetime1">
              <a:rPr lang="es-ES" noProof="0" smtClean="0"/>
              <a:t>24/05/2021</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9" name="Slide Number Placeholder 8"/>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35653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5C9631C6-D8ED-4343-819F-B7AEF7D4E056}" type="datetime1">
              <a:rPr lang="es-ES" noProof="0" smtClean="0"/>
              <a:t>24/05/2021</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5" name="Slide Number Placeholder 4"/>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055026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146FA238-7AE4-47C1-BF2A-706B9C8FFAA8}" type="datetime1">
              <a:rPr lang="es-ES" noProof="0" smtClean="0"/>
              <a:t>24/05/2021</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4" name="Slide Number Placeholder 3"/>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63571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pPr rtl="0"/>
            <a:fld id="{1E6D5EDF-0088-49D6-AAFA-F513F5E3B893}" type="datetime1">
              <a:rPr lang="es-ES" noProof="0" smtClean="0"/>
              <a:t>24/05/2021</a:t>
            </a:fld>
            <a:endParaRPr lang="es-ES" noProof="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pPr rtl="0"/>
            <a:endParaRPr lang="es-ES" noProof="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4845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fld id="{8DB00A2C-96CA-430C-81E9-81B790CC7C63}" type="datetime1">
              <a:rPr lang="es-ES" noProof="0" smtClean="0"/>
              <a:t>24/05/2021</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0399211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8DB00A2C-96CA-430C-81E9-81B790CC7C63}" type="datetime1">
              <a:rPr lang="es-ES" noProof="0" smtClean="0"/>
              <a:t>24/05/2021</a:t>
            </a:fld>
            <a:endParaRPr lang="es-ES" noProof="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6511250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4" r:id="rId15"/>
    <p:sldLayoutId id="2147483765" r:id="rId16"/>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5.pn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7.jpg"/><Relationship Id="rId5" Type="http://schemas.openxmlformats.org/officeDocument/2006/relationships/image" Target="../media/image2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9.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30.jpg"/><Relationship Id="rId10" Type="http://schemas.openxmlformats.org/officeDocument/2006/relationships/hyperlink" Target="https://creativecommons.org/licenses/by-nc-nd/3.0/" TargetMode="External"/><Relationship Id="rId4" Type="http://schemas.openxmlformats.org/officeDocument/2006/relationships/image" Target="../media/image4.jpg"/><Relationship Id="rId9" Type="http://schemas.openxmlformats.org/officeDocument/2006/relationships/hyperlink" Target="http://revistavoces.net/los-estudios-de-cas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9.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0.png"/><Relationship Id="rId17" Type="http://schemas.openxmlformats.org/officeDocument/2006/relationships/image" Target="../media/image5.png"/><Relationship Id="rId2" Type="http://schemas.openxmlformats.org/officeDocument/2006/relationships/image" Target="../media/image33.jpeg"/><Relationship Id="rId16" Type="http://schemas.microsoft.com/office/2007/relationships/hdphoto" Target="../media/hdphoto8.wdp"/><Relationship Id="rId1" Type="http://schemas.openxmlformats.org/officeDocument/2006/relationships/slideLayout" Target="../slideLayouts/slideLayout15.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36.png"/><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35.png"/><Relationship Id="rId9" Type="http://schemas.microsoft.com/office/2007/relationships/hdphoto" Target="../media/hdphoto5.wdp"/><Relationship Id="rId1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15.xml"/><Relationship Id="rId5" Type="http://schemas.openxmlformats.org/officeDocument/2006/relationships/image" Target="../media/image45.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15.xml"/><Relationship Id="rId6" Type="http://schemas.microsoft.com/office/2007/relationships/hdphoto" Target="../media/hdphoto10.wdp"/><Relationship Id="rId5" Type="http://schemas.openxmlformats.org/officeDocument/2006/relationships/image" Target="../media/image4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15.xml"/><Relationship Id="rId6" Type="http://schemas.microsoft.com/office/2007/relationships/hdphoto" Target="../media/hdphoto11.wdp"/><Relationship Id="rId5" Type="http://schemas.openxmlformats.org/officeDocument/2006/relationships/image" Target="../media/image4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12" Type="http://schemas.openxmlformats.org/officeDocument/2006/relationships/image" Target="../media/image52.PNG"/><Relationship Id="rId2" Type="http://schemas.openxmlformats.org/officeDocument/2006/relationships/image" Target="../media/image44.jpeg"/><Relationship Id="rId1" Type="http://schemas.openxmlformats.org/officeDocument/2006/relationships/slideLayout" Target="../slideLayouts/slideLayout15.xml"/><Relationship Id="rId6" Type="http://schemas.openxmlformats.org/officeDocument/2006/relationships/diagramLayout" Target="../diagrams/layout1.xml"/><Relationship Id="rId11" Type="http://schemas.openxmlformats.org/officeDocument/2006/relationships/image" Target="../media/image51.jpeg"/><Relationship Id="rId5" Type="http://schemas.openxmlformats.org/officeDocument/2006/relationships/diagramData" Target="../diagrams/data1.xml"/><Relationship Id="rId10" Type="http://schemas.openxmlformats.org/officeDocument/2006/relationships/image" Target="../media/image50.PNG"/><Relationship Id="rId4" Type="http://schemas.openxmlformats.org/officeDocument/2006/relationships/image" Target="../media/image9.pn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jpeg"/><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eg"/><Relationship Id="rId1" Type="http://schemas.openxmlformats.org/officeDocument/2006/relationships/slideLayout" Target="../slideLayouts/slideLayout15.xml"/><Relationship Id="rId6" Type="http://schemas.microsoft.com/office/2007/relationships/hdphoto" Target="../media/hdphoto14.wdp"/><Relationship Id="rId5" Type="http://schemas.openxmlformats.org/officeDocument/2006/relationships/image" Target="../media/image56.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jpeg"/><Relationship Id="rId1" Type="http://schemas.openxmlformats.org/officeDocument/2006/relationships/slideLayout" Target="../slideLayouts/slideLayout1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7.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chart" Target="../charts/char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A54E9C54-42D1-4AD5-9370-B2C3F254428A}"/>
              </a:ext>
            </a:extLst>
          </p:cNvPr>
          <p:cNvPicPr>
            <a:picLocks noChangeAspect="1"/>
          </p:cNvPicPr>
          <p:nvPr/>
        </p:nvPicPr>
        <p:blipFill rotWithShape="1">
          <a:blip r:embed="rId3">
            <a:alphaModFix amt="50000"/>
          </a:blip>
          <a:srcRect t="19550" r="9091" b="7914"/>
          <a:stretch/>
        </p:blipFill>
        <p:spPr>
          <a:xfrm>
            <a:off x="0" y="0"/>
            <a:ext cx="12191675" cy="6858000"/>
          </a:xfrm>
          <a:prstGeom prst="rect">
            <a:avLst/>
          </a:prstGeom>
        </p:spPr>
      </p:pic>
      <p:sp>
        <p:nvSpPr>
          <p:cNvPr id="16" name="Rectángulo 15">
            <a:extLst>
              <a:ext uri="{FF2B5EF4-FFF2-40B4-BE49-F238E27FC236}">
                <a16:creationId xmlns:a16="http://schemas.microsoft.com/office/drawing/2014/main" id="{8D7C568C-B60A-47F7-8A66-C7E98B7D37C4}"/>
              </a:ext>
            </a:extLst>
          </p:cNvPr>
          <p:cNvSpPr/>
          <p:nvPr/>
        </p:nvSpPr>
        <p:spPr>
          <a:xfrm>
            <a:off x="0" y="0"/>
            <a:ext cx="12192000" cy="81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Imagen 20">
            <a:extLst>
              <a:ext uri="{FF2B5EF4-FFF2-40B4-BE49-F238E27FC236}">
                <a16:creationId xmlns:a16="http://schemas.microsoft.com/office/drawing/2014/main" id="{D983B4F8-BBCD-4039-A05B-F16FA91F3F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046" y="91440"/>
            <a:ext cx="2627795" cy="724486"/>
          </a:xfrm>
          <a:prstGeom prst="rect">
            <a:avLst/>
          </a:prstGeom>
        </p:spPr>
      </p:pic>
      <p:pic>
        <p:nvPicPr>
          <p:cNvPr id="23" name="Imagen 22">
            <a:extLst>
              <a:ext uri="{FF2B5EF4-FFF2-40B4-BE49-F238E27FC236}">
                <a16:creationId xmlns:a16="http://schemas.microsoft.com/office/drawing/2014/main" id="{95B82592-51B4-4B23-B8F2-859CC26452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277" b="32040"/>
          <a:stretch/>
        </p:blipFill>
        <p:spPr>
          <a:xfrm>
            <a:off x="116159" y="0"/>
            <a:ext cx="2586674" cy="815927"/>
          </a:xfrm>
          <a:prstGeom prst="rect">
            <a:avLst/>
          </a:prstGeom>
        </p:spPr>
      </p:pic>
      <p:pic>
        <p:nvPicPr>
          <p:cNvPr id="24" name="Marcador de posición de imagen 10">
            <a:extLst>
              <a:ext uri="{FF2B5EF4-FFF2-40B4-BE49-F238E27FC236}">
                <a16:creationId xmlns:a16="http://schemas.microsoft.com/office/drawing/2014/main" id="{00B54EC1-808B-460D-ACA0-4D067123D662}"/>
              </a:ext>
            </a:extLst>
          </p:cNvPr>
          <p:cNvPicPr>
            <a:picLocks noGrp="1" noChangeAspect="1"/>
          </p:cNvPicPr>
          <p:nvPr>
            <p:ph type="pic" idx="1"/>
          </p:nvPr>
        </p:nvPicPr>
        <p:blipFill>
          <a:blip r:embed="rId6" cstate="print">
            <a:extLst>
              <a:ext uri="{28A0092B-C50C-407E-A947-70E740481C1C}">
                <a14:useLocalDpi xmlns:a14="http://schemas.microsoft.com/office/drawing/2010/main" val="0"/>
              </a:ext>
            </a:extLst>
          </a:blip>
          <a:srcRect t="3645" b="3645"/>
          <a:stretch>
            <a:fillRect/>
          </a:stretch>
        </p:blipFill>
        <p:spPr>
          <a:xfrm>
            <a:off x="4300854" y="377636"/>
            <a:ext cx="3146400" cy="1944000"/>
          </a:xfrm>
        </p:spPr>
      </p:pic>
      <p:pic>
        <p:nvPicPr>
          <p:cNvPr id="1026" name="Picture 2" descr="Ver las imágenes de origen">
            <a:extLst>
              <a:ext uri="{FF2B5EF4-FFF2-40B4-BE49-F238E27FC236}">
                <a16:creationId xmlns:a16="http://schemas.microsoft.com/office/drawing/2014/main" id="{ADD929EC-648F-41C1-B690-F2B11A5902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989" y="-207166"/>
            <a:ext cx="3342129" cy="3685902"/>
          </a:xfrm>
          <a:prstGeom prst="rect">
            <a:avLst/>
          </a:prstGeom>
          <a:noFill/>
          <a:extLst>
            <a:ext uri="{909E8E84-426E-40DD-AFC4-6F175D3DCCD1}">
              <a14:hiddenFill xmlns:a14="http://schemas.microsoft.com/office/drawing/2010/main">
                <a:solidFill>
                  <a:srgbClr val="FFFFFF"/>
                </a:solidFill>
              </a14:hiddenFill>
            </a:ext>
          </a:extLst>
        </p:spPr>
      </p:pic>
      <p:sp>
        <p:nvSpPr>
          <p:cNvPr id="25" name="Subtítulo 4">
            <a:extLst>
              <a:ext uri="{FF2B5EF4-FFF2-40B4-BE49-F238E27FC236}">
                <a16:creationId xmlns:a16="http://schemas.microsoft.com/office/drawing/2014/main" id="{622DCA5A-B2F8-47E3-97B9-D3ED2A1A5038}"/>
              </a:ext>
            </a:extLst>
          </p:cNvPr>
          <p:cNvSpPr txBox="1">
            <a:spLocks/>
          </p:cNvSpPr>
          <p:nvPr/>
        </p:nvSpPr>
        <p:spPr>
          <a:xfrm>
            <a:off x="20" y="3133839"/>
            <a:ext cx="12191980" cy="590321"/>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r>
              <a:rPr lang="es-EC" sz="2400" b="1" dirty="0">
                <a:solidFill>
                  <a:schemeClr val="tx1"/>
                </a:solidFill>
                <a:latin typeface="Arial" panose="020B0604020202020204" pitchFamily="34" charset="0"/>
                <a:cs typeface="Arial" panose="020B0604020202020204" pitchFamily="34" charset="0"/>
              </a:rPr>
              <a:t>TRABAJO DE TITULACIÓN MODALIDAD PROYECTO INTEGRADOR</a:t>
            </a:r>
          </a:p>
        </p:txBody>
      </p:sp>
      <p:sp>
        <p:nvSpPr>
          <p:cNvPr id="26" name="Text Placeholder 8">
            <a:extLst>
              <a:ext uri="{FF2B5EF4-FFF2-40B4-BE49-F238E27FC236}">
                <a16:creationId xmlns:a16="http://schemas.microsoft.com/office/drawing/2014/main" id="{A9A7D970-9A7C-4695-9EDD-89F0DB5CC3E2}"/>
              </a:ext>
            </a:extLst>
          </p:cNvPr>
          <p:cNvSpPr txBox="1">
            <a:spLocks/>
          </p:cNvSpPr>
          <p:nvPr/>
        </p:nvSpPr>
        <p:spPr>
          <a:xfrm>
            <a:off x="655157" y="4143555"/>
            <a:ext cx="10881360" cy="1238341"/>
          </a:xfrm>
          <a:custGeom>
            <a:avLst/>
            <a:gdLst>
              <a:gd name="connsiteX0" fmla="*/ 0 w 10881360"/>
              <a:gd name="connsiteY0" fmla="*/ 0 h 1238341"/>
              <a:gd name="connsiteX1" fmla="*/ 10881360 w 10881360"/>
              <a:gd name="connsiteY1" fmla="*/ 0 h 1238341"/>
              <a:gd name="connsiteX2" fmla="*/ 10881360 w 10881360"/>
              <a:gd name="connsiteY2" fmla="*/ 1238341 h 1238341"/>
              <a:gd name="connsiteX3" fmla="*/ 0 w 10881360"/>
              <a:gd name="connsiteY3" fmla="*/ 1238341 h 1238341"/>
              <a:gd name="connsiteX4" fmla="*/ 0 w 10881360"/>
              <a:gd name="connsiteY4" fmla="*/ 0 h 1238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360" h="1238341" fill="none" extrusionOk="0">
                <a:moveTo>
                  <a:pt x="0" y="0"/>
                </a:moveTo>
                <a:cubicBezTo>
                  <a:pt x="5158031" y="-43080"/>
                  <a:pt x="9642540" y="-5301"/>
                  <a:pt x="10881360" y="0"/>
                </a:cubicBezTo>
                <a:cubicBezTo>
                  <a:pt x="10784282" y="496472"/>
                  <a:pt x="10809834" y="1017617"/>
                  <a:pt x="10881360" y="1238341"/>
                </a:cubicBezTo>
                <a:cubicBezTo>
                  <a:pt x="8031151" y="1116961"/>
                  <a:pt x="4126712" y="1108684"/>
                  <a:pt x="0" y="1238341"/>
                </a:cubicBezTo>
                <a:cubicBezTo>
                  <a:pt x="38624" y="727282"/>
                  <a:pt x="-59900" y="226151"/>
                  <a:pt x="0" y="0"/>
                </a:cubicBezTo>
                <a:close/>
              </a:path>
              <a:path w="10881360" h="1238341" stroke="0" extrusionOk="0">
                <a:moveTo>
                  <a:pt x="0" y="0"/>
                </a:moveTo>
                <a:cubicBezTo>
                  <a:pt x="4806554" y="-75654"/>
                  <a:pt x="5820184" y="-85624"/>
                  <a:pt x="10881360" y="0"/>
                </a:cubicBezTo>
                <a:cubicBezTo>
                  <a:pt x="10781363" y="531508"/>
                  <a:pt x="10966600" y="643961"/>
                  <a:pt x="10881360" y="1238341"/>
                </a:cubicBezTo>
                <a:cubicBezTo>
                  <a:pt x="9711655" y="1334341"/>
                  <a:pt x="2722123" y="1218320"/>
                  <a:pt x="0" y="1238341"/>
                </a:cubicBezTo>
                <a:cubicBezTo>
                  <a:pt x="-24497" y="631333"/>
                  <a:pt x="-39067" y="197797"/>
                  <a:pt x="0" y="0"/>
                </a:cubicBezTo>
                <a:close/>
              </a:path>
            </a:pathLst>
          </a:custGeom>
          <a:solidFill>
            <a:srgbClr val="92D050">
              <a:alpha val="36000"/>
            </a:srgbClr>
          </a:solidFill>
          <a:ln>
            <a:solidFill>
              <a:schemeClr val="tx1"/>
            </a:solidFill>
            <a:extLst>
              <a:ext uri="{C807C97D-BFC1-408E-A445-0C87EB9F89A2}">
                <ask:lineSketchStyleProps xmlns:ask="http://schemas.microsoft.com/office/drawing/2018/sketchyshapes" sd="3063617370">
                  <a:prstGeom prst="rect">
                    <a:avLst/>
                  </a:prstGeom>
                  <ask:type>
                    <ask:lineSketchCurved/>
                  </ask:type>
                </ask:lineSketchStyleProps>
              </a:ext>
            </a:extLst>
          </a:ln>
        </p:spPr>
        <p:txBody>
          <a:bodyPr vert="horz" lIns="91440" tIns="45720" rIns="91440" bIns="45720" rtlCol="0" anchor="ctr"/>
          <a:lstStyle>
            <a:defPPr rtl="0">
              <a:defRPr lang="es-e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s-EC" sz="1800" b="1" dirty="0">
                <a:solidFill>
                  <a:schemeClr val="tx1"/>
                </a:solidFill>
                <a:latin typeface="+mj-lt"/>
                <a:ea typeface="Calibri" panose="020F0502020204030204" pitchFamily="34" charset="0"/>
              </a:rPr>
              <a:t>PROTOTIPO DE GESTIÓN DE DISPOSITIVOS DOMÓTICOS APLICANDO TECNOLOGÍA MÓVIL PARA CONTROLAR EFICIENCIA ENERGÉTICA EN LA FACULTAD DE CIENCIAS INFORMÁTICAS, CASO DE ESTUDIO: AULA DE PRÁCTICAS DE ELECTRÓNICA Y DIGITALES</a:t>
            </a:r>
            <a:endParaRPr lang="en-US" altLang="ko-KR" sz="1200" b="1" dirty="0">
              <a:solidFill>
                <a:schemeClr val="tx1"/>
              </a:solidFill>
              <a:latin typeface="+mj-lt"/>
              <a:cs typeface="Arial" pitchFamily="34" charset="0"/>
            </a:endParaRPr>
          </a:p>
        </p:txBody>
      </p:sp>
      <p:sp>
        <p:nvSpPr>
          <p:cNvPr id="27" name="Subtítulo 4">
            <a:extLst>
              <a:ext uri="{FF2B5EF4-FFF2-40B4-BE49-F238E27FC236}">
                <a16:creationId xmlns:a16="http://schemas.microsoft.com/office/drawing/2014/main" id="{E425DE99-25D3-4173-9FA8-0DB0B11DD5FB}"/>
              </a:ext>
            </a:extLst>
          </p:cNvPr>
          <p:cNvSpPr txBox="1">
            <a:spLocks/>
          </p:cNvSpPr>
          <p:nvPr/>
        </p:nvSpPr>
        <p:spPr>
          <a:xfrm>
            <a:off x="2234421" y="3609446"/>
            <a:ext cx="7213625" cy="590321"/>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r>
              <a:rPr lang="es-EC" sz="2000" b="1" dirty="0">
                <a:solidFill>
                  <a:schemeClr val="tx1"/>
                </a:solidFill>
                <a:latin typeface="Arial" panose="020B0604020202020204" pitchFamily="34" charset="0"/>
                <a:cs typeface="Arial" panose="020B0604020202020204" pitchFamily="34" charset="0"/>
              </a:rPr>
              <a:t>TEMA:</a:t>
            </a:r>
          </a:p>
        </p:txBody>
      </p:sp>
      <p:sp>
        <p:nvSpPr>
          <p:cNvPr id="28" name="Rectangle 1">
            <a:extLst>
              <a:ext uri="{FF2B5EF4-FFF2-40B4-BE49-F238E27FC236}">
                <a16:creationId xmlns:a16="http://schemas.microsoft.com/office/drawing/2014/main" id="{4190991C-0C47-4F92-BDEE-3E80E7186518}"/>
              </a:ext>
            </a:extLst>
          </p:cNvPr>
          <p:cNvSpPr>
            <a:spLocks noChangeArrowheads="1"/>
          </p:cNvSpPr>
          <p:nvPr/>
        </p:nvSpPr>
        <p:spPr bwMode="auto">
          <a:xfrm>
            <a:off x="941301" y="5844883"/>
            <a:ext cx="46626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20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AUTORA: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20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TUMBACO PONCE LISBETH IVANNA</a:t>
            </a:r>
            <a:endParaRPr kumimoji="0" lang="es-EC" altLang="es-EC" sz="3200" b="0" i="0" u="none" strike="noStrike" cap="none" normalizeH="0" baseline="0" dirty="0">
              <a:ln>
                <a:noFill/>
              </a:ln>
              <a:solidFill>
                <a:schemeClr val="tx1"/>
              </a:solidFill>
              <a:effectLst/>
              <a:latin typeface="+mj-lt"/>
            </a:endParaRPr>
          </a:p>
        </p:txBody>
      </p:sp>
      <p:sp>
        <p:nvSpPr>
          <p:cNvPr id="29" name="Rectangle 2">
            <a:extLst>
              <a:ext uri="{FF2B5EF4-FFF2-40B4-BE49-F238E27FC236}">
                <a16:creationId xmlns:a16="http://schemas.microsoft.com/office/drawing/2014/main" id="{3DA39871-0C4C-41AE-A3F7-1C8E31F60E27}"/>
              </a:ext>
            </a:extLst>
          </p:cNvPr>
          <p:cNvSpPr>
            <a:spLocks noChangeArrowheads="1"/>
          </p:cNvSpPr>
          <p:nvPr/>
        </p:nvSpPr>
        <p:spPr bwMode="auto">
          <a:xfrm>
            <a:off x="7136674" y="5772478"/>
            <a:ext cx="41140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20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TUTOR: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C" altLang="es-EC" sz="20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ING. FRANCO PICO ARMANDO</a:t>
            </a:r>
            <a:endParaRPr kumimoji="0" lang="es-EC" altLang="es-EC" sz="3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B1D7D69D-2B75-4E00-97FE-60ED379C121A}"/>
              </a:ext>
            </a:extLst>
          </p:cNvPr>
          <p:cNvPicPr>
            <a:picLocks noChangeAspect="1"/>
          </p:cNvPicPr>
          <p:nvPr/>
        </p:nvPicPr>
        <p:blipFill rotWithShape="1">
          <a:blip r:embed="rId2">
            <a:alphaModFix amt="20000"/>
          </a:blip>
          <a:srcRect t="20280" b="34630"/>
          <a:stretch/>
        </p:blipFill>
        <p:spPr>
          <a:xfrm>
            <a:off x="20" y="10"/>
            <a:ext cx="12191980" cy="6857990"/>
          </a:xfrm>
          <a:prstGeom prst="rect">
            <a:avLst/>
          </a:prstGeom>
        </p:spPr>
      </p:pic>
      <p:sp>
        <p:nvSpPr>
          <p:cNvPr id="22" name="Text Placeholder 13"/>
          <p:cNvSpPr txBox="1">
            <a:spLocks/>
          </p:cNvSpPr>
          <p:nvPr/>
        </p:nvSpPr>
        <p:spPr>
          <a:xfrm>
            <a:off x="4969415" y="-316798"/>
            <a:ext cx="6133514" cy="241580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ko-KR" sz="3600" b="1" dirty="0" err="1">
                <a:solidFill>
                  <a:schemeClr val="accent5">
                    <a:lumMod val="75000"/>
                  </a:schemeClr>
                </a:solidFill>
              </a:rPr>
              <a:t>Métodología</a:t>
            </a:r>
            <a:r>
              <a:rPr lang="en-US" altLang="ko-KR" sz="3600" b="1" dirty="0">
                <a:solidFill>
                  <a:schemeClr val="accent5">
                    <a:lumMod val="75000"/>
                  </a:schemeClr>
                </a:solidFill>
              </a:rPr>
              <a:t> </a:t>
            </a:r>
            <a:r>
              <a:rPr lang="en-US" altLang="ko-KR" sz="3600" b="1" dirty="0"/>
              <a:t>Eder</a:t>
            </a:r>
            <a:endParaRPr lang="en-US" altLang="ko-KR" sz="3600" b="1" dirty="0">
              <a:solidFill>
                <a:schemeClr val="tx1">
                  <a:lumMod val="75000"/>
                  <a:lumOff val="25000"/>
                </a:schemeClr>
              </a:solidFill>
              <a:latin typeface="+mj-lt"/>
              <a:cs typeface="Arial" pitchFamily="34" charset="0"/>
            </a:endParaRPr>
          </a:p>
        </p:txBody>
      </p:sp>
      <p:pic>
        <p:nvPicPr>
          <p:cNvPr id="41" name="Marcador de posición de imagen 40" descr="Diagrama&#10;&#10;Descripción generada automáticamente">
            <a:extLst>
              <a:ext uri="{FF2B5EF4-FFF2-40B4-BE49-F238E27FC236}">
                <a16:creationId xmlns:a16="http://schemas.microsoft.com/office/drawing/2014/main" id="{9511D155-32DC-48F6-97BB-E2307F44C025}"/>
              </a:ext>
            </a:extLst>
          </p:cNvPr>
          <p:cNvPicPr>
            <a:picLocks noGrp="1" noChangeAspect="1"/>
          </p:cNvPicPr>
          <p:nvPr>
            <p:ph type="pic" idx="1"/>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167" r="1974"/>
          <a:stretch/>
        </p:blipFill>
        <p:spPr>
          <a:xfrm>
            <a:off x="335361" y="765045"/>
            <a:ext cx="6456591" cy="6092956"/>
          </a:xfrm>
        </p:spPr>
      </p:pic>
      <p:sp>
        <p:nvSpPr>
          <p:cNvPr id="3" name="Flecha: curvada hacia abajo 2">
            <a:extLst>
              <a:ext uri="{FF2B5EF4-FFF2-40B4-BE49-F238E27FC236}">
                <a16:creationId xmlns:a16="http://schemas.microsoft.com/office/drawing/2014/main" id="{B6FB1087-FD34-433D-B967-0D6499452DD0}"/>
              </a:ext>
            </a:extLst>
          </p:cNvPr>
          <p:cNvSpPr/>
          <p:nvPr/>
        </p:nvSpPr>
        <p:spPr>
          <a:xfrm>
            <a:off x="6384032" y="2415805"/>
            <a:ext cx="2112235" cy="101319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sz="2400">
              <a:solidFill>
                <a:schemeClr val="tx1"/>
              </a:solidFill>
            </a:endParaRPr>
          </a:p>
        </p:txBody>
      </p:sp>
      <p:pic>
        <p:nvPicPr>
          <p:cNvPr id="5" name="Imagen 4">
            <a:extLst>
              <a:ext uri="{FF2B5EF4-FFF2-40B4-BE49-F238E27FC236}">
                <a16:creationId xmlns:a16="http://schemas.microsoft.com/office/drawing/2014/main" id="{FF246CEE-BE43-4D95-A3A0-49291D205F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9043" y="4024118"/>
            <a:ext cx="2594447" cy="2645732"/>
          </a:xfrm>
          <a:prstGeom prst="rect">
            <a:avLst/>
          </a:prstGeom>
        </p:spPr>
      </p:pic>
      <p:sp>
        <p:nvSpPr>
          <p:cNvPr id="6" name="Flecha: curvada hacia arriba 5">
            <a:extLst>
              <a:ext uri="{FF2B5EF4-FFF2-40B4-BE49-F238E27FC236}">
                <a16:creationId xmlns:a16="http://schemas.microsoft.com/office/drawing/2014/main" id="{EAB4357E-C7C5-4664-8420-AF5ED520BD02}"/>
              </a:ext>
            </a:extLst>
          </p:cNvPr>
          <p:cNvSpPr/>
          <p:nvPr/>
        </p:nvSpPr>
        <p:spPr>
          <a:xfrm rot="20469769">
            <a:off x="9793490" y="4965171"/>
            <a:ext cx="1849007" cy="96010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sz="2400">
              <a:solidFill>
                <a:schemeClr val="tx1"/>
              </a:solidFill>
            </a:endParaRPr>
          </a:p>
        </p:txBody>
      </p:sp>
      <p:pic>
        <p:nvPicPr>
          <p:cNvPr id="8" name="Imagen 7" descr="Interfaz de usuario gráfica, Aplicación&#10;&#10;Descripción generada automáticamente">
            <a:extLst>
              <a:ext uri="{FF2B5EF4-FFF2-40B4-BE49-F238E27FC236}">
                <a16:creationId xmlns:a16="http://schemas.microsoft.com/office/drawing/2014/main" id="{23D4CFDE-2841-4B40-B561-2DF9F80EA9E2}"/>
              </a:ext>
            </a:extLst>
          </p:cNvPr>
          <p:cNvPicPr>
            <a:picLocks noChangeAspect="1"/>
          </p:cNvPicPr>
          <p:nvPr/>
        </p:nvPicPr>
        <p:blipFill rotWithShape="1">
          <a:blip r:embed="rId6">
            <a:extLst>
              <a:ext uri="{28A0092B-C50C-407E-A947-70E740481C1C}">
                <a14:useLocalDpi xmlns:a14="http://schemas.microsoft.com/office/drawing/2010/main" val="0"/>
              </a:ext>
            </a:extLst>
          </a:blip>
          <a:srcRect t="36983" r="62600" b="47900"/>
          <a:stretch/>
        </p:blipFill>
        <p:spPr>
          <a:xfrm>
            <a:off x="9025237" y="2795180"/>
            <a:ext cx="3121495" cy="946243"/>
          </a:xfrm>
          <a:prstGeom prst="rect">
            <a:avLst/>
          </a:prstGeom>
        </p:spPr>
      </p:pic>
      <p:sp>
        <p:nvSpPr>
          <p:cNvPr id="9" name="CuadroTexto 8">
            <a:extLst>
              <a:ext uri="{FF2B5EF4-FFF2-40B4-BE49-F238E27FC236}">
                <a16:creationId xmlns:a16="http://schemas.microsoft.com/office/drawing/2014/main" id="{69D98DB8-423D-45D9-9B01-23DA67F034CA}"/>
              </a:ext>
            </a:extLst>
          </p:cNvPr>
          <p:cNvSpPr txBox="1"/>
          <p:nvPr/>
        </p:nvSpPr>
        <p:spPr>
          <a:xfrm>
            <a:off x="6623806" y="1820687"/>
            <a:ext cx="1872461" cy="584775"/>
          </a:xfrm>
          <a:prstGeom prst="rect">
            <a:avLst/>
          </a:prstGeom>
          <a:noFill/>
        </p:spPr>
        <p:txBody>
          <a:bodyPr wrap="square" rtlCol="0">
            <a:spAutoFit/>
          </a:bodyPr>
          <a:lstStyle/>
          <a:p>
            <a:r>
              <a:rPr lang="es-EC" sz="3200" b="1" dirty="0"/>
              <a:t>Adapta</a:t>
            </a:r>
          </a:p>
        </p:txBody>
      </p:sp>
      <p:pic>
        <p:nvPicPr>
          <p:cNvPr id="10" name="Imagen 9">
            <a:extLst>
              <a:ext uri="{FF2B5EF4-FFF2-40B4-BE49-F238E27FC236}">
                <a16:creationId xmlns:a16="http://schemas.microsoft.com/office/drawing/2014/main" id="{83E430CC-059C-401F-94D4-EC6C206975F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11" name="Imagen 10" descr="C:\Users\DELL\Desktop\ULEAM SEGUNDO SEMESTRE\Facci.png">
            <a:extLst>
              <a:ext uri="{FF2B5EF4-FFF2-40B4-BE49-F238E27FC236}">
                <a16:creationId xmlns:a16="http://schemas.microsoft.com/office/drawing/2014/main" id="{C1A580F8-138B-42AD-BDC1-0737F36B0497}"/>
              </a:ext>
            </a:extLst>
          </p:cNvPr>
          <p:cNvPicPr/>
          <p:nvPr/>
        </p:nvPicPr>
        <p:blipFill rotWithShape="1">
          <a:blip r:embed="rId8">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53258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ropa, hombre, vistiendo, traje&#10;&#10;Descripción generada automáticamente">
            <a:extLst>
              <a:ext uri="{FF2B5EF4-FFF2-40B4-BE49-F238E27FC236}">
                <a16:creationId xmlns:a16="http://schemas.microsoft.com/office/drawing/2014/main" id="{16873A91-F80E-4551-B16D-91A550E58377}"/>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 b="15"/>
          <a:stretch>
            <a:fillRect/>
          </a:stretch>
        </p:blipFill>
        <p:spPr>
          <a:xfrm>
            <a:off x="12705" y="-123395"/>
            <a:ext cx="12192000" cy="6858000"/>
          </a:xfrm>
        </p:spPr>
      </p:pic>
      <p:grpSp>
        <p:nvGrpSpPr>
          <p:cNvPr id="4" name="Group 3"/>
          <p:cNvGrpSpPr/>
          <p:nvPr/>
        </p:nvGrpSpPr>
        <p:grpSpPr>
          <a:xfrm rot="5400000">
            <a:off x="4654225"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3" name="Text Placeholder 13">
            <a:extLst>
              <a:ext uri="{FF2B5EF4-FFF2-40B4-BE49-F238E27FC236}">
                <a16:creationId xmlns:a16="http://schemas.microsoft.com/office/drawing/2014/main" id="{D74BD25E-29A2-41CE-937C-57FD3196B2D3}"/>
              </a:ext>
            </a:extLst>
          </p:cNvPr>
          <p:cNvSpPr txBox="1">
            <a:spLocks/>
          </p:cNvSpPr>
          <p:nvPr/>
        </p:nvSpPr>
        <p:spPr>
          <a:xfrm>
            <a:off x="1617737" y="3429000"/>
            <a:ext cx="8554173" cy="1252327"/>
          </a:xfrm>
          <a:custGeom>
            <a:avLst/>
            <a:gdLst>
              <a:gd name="connsiteX0" fmla="*/ 0 w 8554173"/>
              <a:gd name="connsiteY0" fmla="*/ 0 h 1252327"/>
              <a:gd name="connsiteX1" fmla="*/ 8554173 w 8554173"/>
              <a:gd name="connsiteY1" fmla="*/ 0 h 1252327"/>
              <a:gd name="connsiteX2" fmla="*/ 8554173 w 8554173"/>
              <a:gd name="connsiteY2" fmla="*/ 1252327 h 1252327"/>
              <a:gd name="connsiteX3" fmla="*/ 0 w 8554173"/>
              <a:gd name="connsiteY3" fmla="*/ 1252327 h 1252327"/>
              <a:gd name="connsiteX4" fmla="*/ 0 w 8554173"/>
              <a:gd name="connsiteY4" fmla="*/ 0 h 125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173" h="1252327" fill="none" extrusionOk="0">
                <a:moveTo>
                  <a:pt x="0" y="0"/>
                </a:moveTo>
                <a:cubicBezTo>
                  <a:pt x="2936473" y="-68477"/>
                  <a:pt x="5478821" y="-47607"/>
                  <a:pt x="8554173" y="0"/>
                </a:cubicBezTo>
                <a:cubicBezTo>
                  <a:pt x="8572928" y="609101"/>
                  <a:pt x="8661772" y="711443"/>
                  <a:pt x="8554173" y="1252327"/>
                </a:cubicBezTo>
                <a:cubicBezTo>
                  <a:pt x="6499098" y="1211678"/>
                  <a:pt x="1982616" y="1397337"/>
                  <a:pt x="0" y="1252327"/>
                </a:cubicBezTo>
                <a:cubicBezTo>
                  <a:pt x="-29300" y="838199"/>
                  <a:pt x="-103617" y="345236"/>
                  <a:pt x="0" y="0"/>
                </a:cubicBezTo>
                <a:close/>
              </a:path>
              <a:path w="8554173" h="1252327" stroke="0" extrusionOk="0">
                <a:moveTo>
                  <a:pt x="0" y="0"/>
                </a:moveTo>
                <a:cubicBezTo>
                  <a:pt x="4218340" y="-46910"/>
                  <a:pt x="4976970" y="-64144"/>
                  <a:pt x="8554173" y="0"/>
                </a:cubicBezTo>
                <a:cubicBezTo>
                  <a:pt x="8540041" y="347523"/>
                  <a:pt x="8445016" y="666718"/>
                  <a:pt x="8554173" y="1252327"/>
                </a:cubicBezTo>
                <a:cubicBezTo>
                  <a:pt x="7506943" y="1184635"/>
                  <a:pt x="1017380" y="1102769"/>
                  <a:pt x="0" y="1252327"/>
                </a:cubicBezTo>
                <a:cubicBezTo>
                  <a:pt x="48011" y="950094"/>
                  <a:pt x="8808" y="339441"/>
                  <a:pt x="0" y="0"/>
                </a:cubicBezTo>
                <a:close/>
              </a:path>
            </a:pathLst>
          </a:custGeom>
          <a:solidFill>
            <a:srgbClr val="366658">
              <a:alpha val="36000"/>
            </a:srgbClr>
          </a:solidFill>
          <a:ln w="28575">
            <a:solidFill>
              <a:schemeClr val="bg1"/>
            </a:solidFill>
            <a:extLst>
              <a:ext uri="{C807C97D-BFC1-408E-A445-0C87EB9F89A2}">
                <ask:lineSketchStyleProps xmlns:ask="http://schemas.microsoft.com/office/drawing/2018/sketchyshapes" sd="1837454777">
                  <a:prstGeom prst="rect">
                    <a:avLst/>
                  </a:prstGeom>
                  <ask:type>
                    <ask:lineSketchCurved/>
                  </ask:type>
                </ask:lineSketchStyleProps>
              </a:ext>
            </a:extLst>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solidFill>
                  <a:schemeClr val="bg1"/>
                </a:solidFill>
                <a:latin typeface="+mj-lt"/>
                <a:cs typeface="Arial" pitchFamily="34" charset="0"/>
              </a:rPr>
              <a:t>FASE DE ESTUDIO</a:t>
            </a:r>
          </a:p>
        </p:txBody>
      </p:sp>
    </p:spTree>
    <p:extLst>
      <p:ext uri="{BB962C8B-B14F-4D97-AF65-F5344CB8AC3E}">
        <p14:creationId xmlns:p14="http://schemas.microsoft.com/office/powerpoint/2010/main" val="6208918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a:extLst>
              <a:ext uri="{FF2B5EF4-FFF2-40B4-BE49-F238E27FC236}">
                <a16:creationId xmlns:a16="http://schemas.microsoft.com/office/drawing/2014/main" id="{00F02D70-D9AE-4157-B3DF-22F994CB993D}"/>
              </a:ext>
            </a:extLst>
          </p:cNvPr>
          <p:cNvPicPr>
            <a:picLocks noChangeAspect="1"/>
          </p:cNvPicPr>
          <p:nvPr/>
        </p:nvPicPr>
        <p:blipFill rotWithShape="1">
          <a:blip r:embed="rId3">
            <a:alphaModFix amt="35000"/>
          </a:blip>
          <a:srcRect b="6250"/>
          <a:stretch/>
        </p:blipFill>
        <p:spPr>
          <a:xfrm>
            <a:off x="20" y="10"/>
            <a:ext cx="12191980" cy="6857990"/>
          </a:xfrm>
          <a:prstGeom prst="rect">
            <a:avLst/>
          </a:prstGeom>
        </p:spPr>
      </p:pic>
      <p:pic>
        <p:nvPicPr>
          <p:cNvPr id="5" name="Marcador de posición de imagen 4" descr="Un dibujo de un perro&#10;&#10;Descripción generada automáticamente con confianza media">
            <a:extLst>
              <a:ext uri="{FF2B5EF4-FFF2-40B4-BE49-F238E27FC236}">
                <a16:creationId xmlns:a16="http://schemas.microsoft.com/office/drawing/2014/main" id="{BDC062AB-A3F9-4625-85E6-FA8BB3C33235}"/>
              </a:ext>
            </a:extLst>
          </p:cNvPr>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3472" t="8135" r="557" b="2889"/>
          <a:stretch/>
        </p:blipFill>
        <p:spPr>
          <a:xfrm>
            <a:off x="1530154" y="3911525"/>
            <a:ext cx="1702404" cy="435126"/>
          </a:xfrm>
        </p:spPr>
      </p:pic>
      <p:sp>
        <p:nvSpPr>
          <p:cNvPr id="23" name="TextBox 22"/>
          <p:cNvSpPr txBox="1"/>
          <p:nvPr/>
        </p:nvSpPr>
        <p:spPr>
          <a:xfrm>
            <a:off x="2305616" y="5373213"/>
            <a:ext cx="2919473" cy="344453"/>
          </a:xfrm>
          <a:prstGeom prst="rect">
            <a:avLst/>
          </a:prstGeom>
          <a:noFill/>
        </p:spPr>
        <p:txBody>
          <a:bodyPr wrap="square" rtlCol="0">
            <a:spAutoFit/>
          </a:bodyPr>
          <a:lstStyle/>
          <a:p>
            <a:pPr algn="r">
              <a:lnSpc>
                <a:spcPct val="110000"/>
              </a:lnSpc>
            </a:pPr>
            <a:r>
              <a:rPr lang="en-US" altLang="ko-KR" sz="1600" dirty="0">
                <a:solidFill>
                  <a:schemeClr val="bg1"/>
                </a:solidFill>
                <a:cs typeface="Arial" pitchFamily="34" charset="0"/>
              </a:rPr>
              <a:t>Presentation Designed</a:t>
            </a:r>
          </a:p>
        </p:txBody>
      </p:sp>
      <p:grpSp>
        <p:nvGrpSpPr>
          <p:cNvPr id="2" name="Grupo 1">
            <a:extLst>
              <a:ext uri="{FF2B5EF4-FFF2-40B4-BE49-F238E27FC236}">
                <a16:creationId xmlns:a16="http://schemas.microsoft.com/office/drawing/2014/main" id="{5B7B9FB8-403E-40C0-B87C-15DC65939AF0}"/>
              </a:ext>
            </a:extLst>
          </p:cNvPr>
          <p:cNvGrpSpPr/>
          <p:nvPr/>
        </p:nvGrpSpPr>
        <p:grpSpPr>
          <a:xfrm>
            <a:off x="1089071" y="2215198"/>
            <a:ext cx="2356755" cy="1652058"/>
            <a:chOff x="719166" y="1308280"/>
            <a:chExt cx="2356755" cy="1652058"/>
          </a:xfrm>
        </p:grpSpPr>
        <p:sp>
          <p:nvSpPr>
            <p:cNvPr id="9" name="TextBox 8"/>
            <p:cNvSpPr txBox="1"/>
            <p:nvPr/>
          </p:nvSpPr>
          <p:spPr>
            <a:xfrm>
              <a:off x="719166" y="2293361"/>
              <a:ext cx="2356755" cy="66697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ko-KR" sz="1867" b="1" dirty="0" err="1">
                  <a:solidFill>
                    <a:schemeClr val="tx1"/>
                  </a:solidFill>
                  <a:cs typeface="Arial" pitchFamily="34" charset="0"/>
                </a:rPr>
                <a:t>Datos</a:t>
              </a:r>
              <a:r>
                <a:rPr lang="en-US" altLang="ko-KR" sz="1867" b="1" dirty="0">
                  <a:solidFill>
                    <a:schemeClr val="tx1"/>
                  </a:solidFill>
                  <a:cs typeface="Arial" pitchFamily="34" charset="0"/>
                </a:rPr>
                <a:t> de la </a:t>
              </a:r>
              <a:r>
                <a:rPr lang="en-US" altLang="ko-KR" sz="1867" b="1" dirty="0" err="1">
                  <a:solidFill>
                    <a:schemeClr val="tx1"/>
                  </a:solidFill>
                  <a:cs typeface="Arial" pitchFamily="34" charset="0"/>
                </a:rPr>
                <a:t>Institución</a:t>
              </a:r>
              <a:endParaRPr lang="ko-KR" altLang="en-US" sz="1867" b="1" dirty="0">
                <a:solidFill>
                  <a:schemeClr val="tx1"/>
                </a:solidFill>
                <a:cs typeface="Arial" pitchFamily="34" charset="0"/>
              </a:endParaRPr>
            </a:p>
          </p:txBody>
        </p:sp>
        <p:sp>
          <p:nvSpPr>
            <p:cNvPr id="25" name="Trapezoid 13"/>
            <p:cNvSpPr/>
            <p:nvPr/>
          </p:nvSpPr>
          <p:spPr>
            <a:xfrm>
              <a:off x="1447810" y="1308280"/>
              <a:ext cx="853149" cy="721388"/>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3" name="Grupo 2">
            <a:extLst>
              <a:ext uri="{FF2B5EF4-FFF2-40B4-BE49-F238E27FC236}">
                <a16:creationId xmlns:a16="http://schemas.microsoft.com/office/drawing/2014/main" id="{E14B76B4-1DAC-482E-8BD3-7EA7C9244BBB}"/>
              </a:ext>
            </a:extLst>
          </p:cNvPr>
          <p:cNvGrpSpPr/>
          <p:nvPr/>
        </p:nvGrpSpPr>
        <p:grpSpPr>
          <a:xfrm>
            <a:off x="4224634" y="2115004"/>
            <a:ext cx="2356756" cy="1866697"/>
            <a:chOff x="3792467" y="803615"/>
            <a:chExt cx="2356756" cy="1866697"/>
          </a:xfrm>
        </p:grpSpPr>
        <p:sp>
          <p:nvSpPr>
            <p:cNvPr id="12" name="TextBox 11"/>
            <p:cNvSpPr txBox="1"/>
            <p:nvPr/>
          </p:nvSpPr>
          <p:spPr>
            <a:xfrm>
              <a:off x="3792467" y="2003335"/>
              <a:ext cx="2356756" cy="66697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altLang="ko-KR" sz="1867" b="1" dirty="0" err="1">
                  <a:solidFill>
                    <a:schemeClr val="tx1"/>
                  </a:solidFill>
                  <a:cs typeface="Arial" pitchFamily="34" charset="0"/>
                </a:rPr>
                <a:t>Alcance</a:t>
              </a:r>
              <a:r>
                <a:rPr lang="en-US" altLang="ko-KR" sz="1867" b="1" dirty="0">
                  <a:solidFill>
                    <a:schemeClr val="tx1"/>
                  </a:solidFill>
                  <a:cs typeface="Arial" pitchFamily="34" charset="0"/>
                </a:rPr>
                <a:t> del </a:t>
              </a:r>
              <a:r>
                <a:rPr lang="en-US" altLang="ko-KR" sz="1867" b="1" dirty="0" err="1">
                  <a:solidFill>
                    <a:schemeClr val="tx1"/>
                  </a:solidFill>
                  <a:cs typeface="Arial" pitchFamily="34" charset="0"/>
                </a:rPr>
                <a:t>proyecto</a:t>
              </a:r>
              <a:endParaRPr lang="ko-KR" altLang="en-US" sz="1867" b="1" dirty="0">
                <a:solidFill>
                  <a:schemeClr val="tx1"/>
                </a:solidFill>
                <a:cs typeface="Arial" pitchFamily="34" charset="0"/>
              </a:endParaRPr>
            </a:p>
          </p:txBody>
        </p:sp>
        <p:sp>
          <p:nvSpPr>
            <p:cNvPr id="26" name="Rounded Rectangle 7"/>
            <p:cNvSpPr/>
            <p:nvPr/>
          </p:nvSpPr>
          <p:spPr>
            <a:xfrm>
              <a:off x="4731545" y="803615"/>
              <a:ext cx="532832" cy="92210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24" name="Text Placeholder 13">
            <a:extLst>
              <a:ext uri="{FF2B5EF4-FFF2-40B4-BE49-F238E27FC236}">
                <a16:creationId xmlns:a16="http://schemas.microsoft.com/office/drawing/2014/main" id="{F7595AEA-9CCF-422C-A146-769BD53436BF}"/>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err="1">
                <a:solidFill>
                  <a:schemeClr val="accent5">
                    <a:lumMod val="75000"/>
                  </a:schemeClr>
                </a:solidFill>
              </a:rPr>
              <a:t>Fase</a:t>
            </a:r>
            <a:r>
              <a:rPr lang="en-US" altLang="ko-KR" sz="3600" b="1" dirty="0">
                <a:solidFill>
                  <a:schemeClr val="tx1">
                    <a:lumMod val="65000"/>
                    <a:lumOff val="35000"/>
                  </a:schemeClr>
                </a:solidFill>
              </a:rPr>
              <a:t> </a:t>
            </a:r>
            <a:r>
              <a:rPr lang="en-US" altLang="ko-KR" sz="3600" b="1" dirty="0" err="1"/>
              <a:t>Estudio</a:t>
            </a:r>
            <a:endParaRPr lang="en-US" altLang="ko-KR" sz="3600" b="1" dirty="0">
              <a:latin typeface="+mj-lt"/>
              <a:cs typeface="Arial" pitchFamily="34" charset="0"/>
            </a:endParaRPr>
          </a:p>
        </p:txBody>
      </p:sp>
      <p:grpSp>
        <p:nvGrpSpPr>
          <p:cNvPr id="4" name="Grupo 3">
            <a:extLst>
              <a:ext uri="{FF2B5EF4-FFF2-40B4-BE49-F238E27FC236}">
                <a16:creationId xmlns:a16="http://schemas.microsoft.com/office/drawing/2014/main" id="{5A6E43F0-0A43-4EB7-A1A6-7B513FA15135}"/>
              </a:ext>
            </a:extLst>
          </p:cNvPr>
          <p:cNvGrpSpPr/>
          <p:nvPr/>
        </p:nvGrpSpPr>
        <p:grpSpPr>
          <a:xfrm>
            <a:off x="2844549" y="4508168"/>
            <a:ext cx="2356755" cy="1799218"/>
            <a:chOff x="2305615" y="4089135"/>
            <a:chExt cx="2356755" cy="1799218"/>
          </a:xfrm>
        </p:grpSpPr>
        <p:sp>
          <p:nvSpPr>
            <p:cNvPr id="19" name="TextBox 18"/>
            <p:cNvSpPr txBox="1"/>
            <p:nvPr/>
          </p:nvSpPr>
          <p:spPr>
            <a:xfrm>
              <a:off x="2305615" y="5221376"/>
              <a:ext cx="2356755" cy="666977"/>
            </a:xfrm>
            <a:prstGeom prst="rect">
              <a:avLst/>
            </a:prstGeom>
            <a:noFill/>
          </p:spPr>
          <p:txBody>
            <a:bodyPr wrap="square" rtlCol="0">
              <a:spAutoFit/>
            </a:bodyPr>
            <a:lstStyle/>
            <a:p>
              <a:pPr algn="ctr"/>
              <a:r>
                <a:rPr lang="en-US" altLang="ko-KR" sz="1867" b="1" dirty="0" err="1">
                  <a:cs typeface="Arial" pitchFamily="34" charset="0"/>
                </a:rPr>
                <a:t>Análisis</a:t>
              </a:r>
              <a:r>
                <a:rPr lang="en-US" altLang="ko-KR" sz="1867" b="1" dirty="0">
                  <a:cs typeface="Arial" pitchFamily="34" charset="0"/>
                </a:rPr>
                <a:t> de los </a:t>
              </a:r>
              <a:r>
                <a:rPr lang="en-US" altLang="ko-KR" sz="1867" b="1" dirty="0" err="1">
                  <a:cs typeface="Arial" pitchFamily="34" charset="0"/>
                </a:rPr>
                <a:t>Requerimientos</a:t>
              </a:r>
              <a:endParaRPr lang="ko-KR" altLang="en-US" sz="1867" b="1" dirty="0">
                <a:cs typeface="Arial" pitchFamily="34" charset="0"/>
              </a:endParaRPr>
            </a:p>
          </p:txBody>
        </p:sp>
        <p:sp>
          <p:nvSpPr>
            <p:cNvPr id="30" name="Rounded Rectangle 7">
              <a:extLst>
                <a:ext uri="{FF2B5EF4-FFF2-40B4-BE49-F238E27FC236}">
                  <a16:creationId xmlns:a16="http://schemas.microsoft.com/office/drawing/2014/main" id="{03F896E0-987A-4207-A93F-2150377CE034}"/>
                </a:ext>
              </a:extLst>
            </p:cNvPr>
            <p:cNvSpPr/>
            <p:nvPr/>
          </p:nvSpPr>
          <p:spPr>
            <a:xfrm>
              <a:off x="3226060" y="4089135"/>
              <a:ext cx="521627" cy="868548"/>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pic>
        <p:nvPicPr>
          <p:cNvPr id="6" name="Imagen 5" descr="Imagen que contiene Texto&#10;&#10;Descripción generada automáticamente">
            <a:extLst>
              <a:ext uri="{FF2B5EF4-FFF2-40B4-BE49-F238E27FC236}">
                <a16:creationId xmlns:a16="http://schemas.microsoft.com/office/drawing/2014/main" id="{03DBEA5C-2EAF-4585-B988-AA7C3C4D9490}"/>
              </a:ext>
            </a:extLst>
          </p:cNvPr>
          <p:cNvPicPr>
            <a:picLocks noChangeAspect="1"/>
          </p:cNvPicPr>
          <p:nvPr/>
        </p:nvPicPr>
        <p:blipFill rotWithShape="1">
          <a:blip r:embed="rId5">
            <a:extLst>
              <a:ext uri="{28A0092B-C50C-407E-A947-70E740481C1C}">
                <a14:useLocalDpi xmlns:a14="http://schemas.microsoft.com/office/drawing/2010/main" val="0"/>
              </a:ext>
            </a:extLst>
          </a:blip>
          <a:srcRect r="26430"/>
          <a:stretch/>
        </p:blipFill>
        <p:spPr>
          <a:xfrm>
            <a:off x="7009267" y="1526983"/>
            <a:ext cx="4093662" cy="2787433"/>
          </a:xfrm>
          <a:prstGeom prst="rect">
            <a:avLst/>
          </a:prstGeom>
        </p:spPr>
      </p:pic>
      <p:pic>
        <p:nvPicPr>
          <p:cNvPr id="13" name="Imagen 12">
            <a:extLst>
              <a:ext uri="{FF2B5EF4-FFF2-40B4-BE49-F238E27FC236}">
                <a16:creationId xmlns:a16="http://schemas.microsoft.com/office/drawing/2014/main" id="{534FC8E6-9A46-43CE-A7FC-60AB0ABE549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14" name="Imagen 13" descr="C:\Users\DELL\Desktop\ULEAM SEGUNDO SEMESTRE\Facci.png">
            <a:extLst>
              <a:ext uri="{FF2B5EF4-FFF2-40B4-BE49-F238E27FC236}">
                <a16:creationId xmlns:a16="http://schemas.microsoft.com/office/drawing/2014/main" id="{073894EE-BFAF-4606-B7E5-FEEDA31CA039}"/>
              </a:ext>
            </a:extLst>
          </p:cNvPr>
          <p:cNvPicPr/>
          <p:nvPr/>
        </p:nvPicPr>
        <p:blipFill rotWithShape="1">
          <a:blip r:embed="rId7">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pic>
        <p:nvPicPr>
          <p:cNvPr id="8" name="Imagen 7" descr="Un dibujo de un perro&#10;&#10;Descripción generada automáticamente con confianza media">
            <a:extLst>
              <a:ext uri="{FF2B5EF4-FFF2-40B4-BE49-F238E27FC236}">
                <a16:creationId xmlns:a16="http://schemas.microsoft.com/office/drawing/2014/main" id="{2A6F4158-BD1D-4EC6-B867-4ED47094ED2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135256" y="4982692"/>
            <a:ext cx="5776762" cy="1756136"/>
          </a:xfrm>
          <a:prstGeom prst="rect">
            <a:avLst/>
          </a:prstGeom>
        </p:spPr>
      </p:pic>
      <p:sp>
        <p:nvSpPr>
          <p:cNvPr id="10" name="CuadroTexto 9">
            <a:extLst>
              <a:ext uri="{FF2B5EF4-FFF2-40B4-BE49-F238E27FC236}">
                <a16:creationId xmlns:a16="http://schemas.microsoft.com/office/drawing/2014/main" id="{A092F1AA-7C88-42F1-9C50-EC9BD19C09F5}"/>
              </a:ext>
            </a:extLst>
          </p:cNvPr>
          <p:cNvSpPr txBox="1"/>
          <p:nvPr/>
        </p:nvSpPr>
        <p:spPr>
          <a:xfrm>
            <a:off x="-44922" y="7082986"/>
            <a:ext cx="5776762" cy="230832"/>
          </a:xfrm>
          <a:prstGeom prst="rect">
            <a:avLst/>
          </a:prstGeom>
          <a:noFill/>
        </p:spPr>
        <p:txBody>
          <a:bodyPr wrap="square" rtlCol="0">
            <a:spAutoFit/>
          </a:bodyPr>
          <a:lstStyle/>
          <a:p>
            <a:r>
              <a:rPr lang="es-ES" sz="900">
                <a:hlinkClick r:id="rId9" tooltip="http://revistavoces.net/los-estudios-de-caso/"/>
              </a:rPr>
              <a:t>Esta foto</a:t>
            </a:r>
            <a:r>
              <a:rPr lang="es-ES" sz="900"/>
              <a:t> de Autor desconocido está bajo licencia </a:t>
            </a:r>
            <a:r>
              <a:rPr lang="es-ES" sz="900">
                <a:hlinkClick r:id="rId10" tooltip="https://creativecommons.org/licenses/by-nc-nd/3.0/"/>
              </a:rPr>
              <a:t>CC BY-NC-ND</a:t>
            </a:r>
            <a:endParaRPr lang="es-ES" sz="900"/>
          </a:p>
        </p:txBody>
      </p:sp>
    </p:spTree>
    <p:extLst>
      <p:ext uri="{BB962C8B-B14F-4D97-AF65-F5344CB8AC3E}">
        <p14:creationId xmlns:p14="http://schemas.microsoft.com/office/powerpoint/2010/main" val="2007914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0420DD23-F6A0-406F-9A3F-99F5C87A251E}"/>
              </a:ext>
            </a:extLst>
          </p:cNvPr>
          <p:cNvPicPr>
            <a:picLocks noChangeAspect="1"/>
          </p:cNvPicPr>
          <p:nvPr/>
        </p:nvPicPr>
        <p:blipFill rotWithShape="1">
          <a:blip r:embed="rId2">
            <a:grayscl/>
            <a:alphaModFix amt="35000"/>
          </a:blip>
          <a:srcRect t="8907"/>
          <a:stretch/>
        </p:blipFill>
        <p:spPr>
          <a:xfrm>
            <a:off x="20" y="10"/>
            <a:ext cx="12191980" cy="6857990"/>
          </a:xfrm>
          <a:prstGeom prst="rect">
            <a:avLst/>
          </a:prstGeom>
        </p:spPr>
      </p:pic>
      <p:sp>
        <p:nvSpPr>
          <p:cNvPr id="3" name="Text Placeholder 13">
            <a:extLst>
              <a:ext uri="{FF2B5EF4-FFF2-40B4-BE49-F238E27FC236}">
                <a16:creationId xmlns:a16="http://schemas.microsoft.com/office/drawing/2014/main" id="{08479F51-4CA8-4514-9642-2CA7757CA754}"/>
              </a:ext>
            </a:extLst>
          </p:cNvPr>
          <p:cNvSpPr txBox="1">
            <a:spLocks/>
          </p:cNvSpPr>
          <p:nvPr/>
        </p:nvSpPr>
        <p:spPr>
          <a:xfrm>
            <a:off x="882696" y="120028"/>
            <a:ext cx="4704523" cy="74183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3600" b="1" dirty="0" err="1">
                <a:solidFill>
                  <a:schemeClr val="accent5">
                    <a:lumMod val="75000"/>
                  </a:schemeClr>
                </a:solidFill>
              </a:rPr>
              <a:t>Requerimientos</a:t>
            </a:r>
            <a:r>
              <a:rPr lang="en-US" altLang="ko-KR" sz="3600" b="1" dirty="0">
                <a:solidFill>
                  <a:schemeClr val="tx1">
                    <a:lumMod val="65000"/>
                    <a:lumOff val="35000"/>
                  </a:schemeClr>
                </a:solidFill>
              </a:rPr>
              <a:t> </a:t>
            </a:r>
            <a:r>
              <a:rPr lang="en-US" altLang="ko-KR" sz="3600" b="1" dirty="0" err="1"/>
              <a:t>Funcionales</a:t>
            </a:r>
            <a:endParaRPr lang="en-US" altLang="ko-KR" b="1" dirty="0">
              <a:latin typeface="+mj-lt"/>
              <a:cs typeface="Arial" pitchFamily="34" charset="0"/>
            </a:endParaRPr>
          </a:p>
        </p:txBody>
      </p:sp>
      <p:sp>
        <p:nvSpPr>
          <p:cNvPr id="4" name="Text Placeholder 13">
            <a:extLst>
              <a:ext uri="{FF2B5EF4-FFF2-40B4-BE49-F238E27FC236}">
                <a16:creationId xmlns:a16="http://schemas.microsoft.com/office/drawing/2014/main" id="{66F4F4E0-688C-4736-B323-0013E517EDCC}"/>
              </a:ext>
            </a:extLst>
          </p:cNvPr>
          <p:cNvSpPr txBox="1">
            <a:spLocks/>
          </p:cNvSpPr>
          <p:nvPr/>
        </p:nvSpPr>
        <p:spPr>
          <a:xfrm>
            <a:off x="6382712" y="202911"/>
            <a:ext cx="4704523" cy="57606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3600" b="1" dirty="0" err="1">
                <a:solidFill>
                  <a:schemeClr val="accent5">
                    <a:lumMod val="75000"/>
                  </a:schemeClr>
                </a:solidFill>
              </a:rPr>
              <a:t>Requerimientos</a:t>
            </a:r>
            <a:r>
              <a:rPr lang="en-US" altLang="ko-KR" sz="3600" b="1" dirty="0">
                <a:solidFill>
                  <a:schemeClr val="accent5">
                    <a:lumMod val="75000"/>
                  </a:schemeClr>
                </a:solidFill>
              </a:rPr>
              <a:t> No </a:t>
            </a:r>
            <a:r>
              <a:rPr lang="en-US" altLang="ko-KR" sz="3600" b="1" dirty="0" err="1"/>
              <a:t>Funcionales</a:t>
            </a:r>
            <a:endParaRPr lang="en-US" altLang="ko-KR" b="1" dirty="0">
              <a:latin typeface="+mj-lt"/>
              <a:cs typeface="Arial" pitchFamily="34" charset="0"/>
            </a:endParaRPr>
          </a:p>
        </p:txBody>
      </p:sp>
      <p:graphicFrame>
        <p:nvGraphicFramePr>
          <p:cNvPr id="5" name="Tabla 4">
            <a:extLst>
              <a:ext uri="{FF2B5EF4-FFF2-40B4-BE49-F238E27FC236}">
                <a16:creationId xmlns:a16="http://schemas.microsoft.com/office/drawing/2014/main" id="{3E192D07-B876-4E71-A38F-A8EFC615073C}"/>
              </a:ext>
            </a:extLst>
          </p:cNvPr>
          <p:cNvGraphicFramePr>
            <a:graphicFrameLocks noGrp="1"/>
          </p:cNvGraphicFramePr>
          <p:nvPr>
            <p:extLst>
              <p:ext uri="{D42A27DB-BD31-4B8C-83A1-F6EECF244321}">
                <p14:modId xmlns:p14="http://schemas.microsoft.com/office/powerpoint/2010/main" val="2671041407"/>
              </p:ext>
            </p:extLst>
          </p:nvPr>
        </p:nvGraphicFramePr>
        <p:xfrm>
          <a:off x="255269" y="1312457"/>
          <a:ext cx="5760639" cy="5461655"/>
        </p:xfrm>
        <a:graphic>
          <a:graphicData uri="http://schemas.openxmlformats.org/drawingml/2006/table">
            <a:tbl>
              <a:tblPr firstRow="1" firstCol="1" bandRow="1">
                <a:tableStyleId>{9D7B26C5-4107-4FEC-AEDC-1716B250A1EF}</a:tableStyleId>
              </a:tblPr>
              <a:tblGrid>
                <a:gridCol w="750000">
                  <a:extLst>
                    <a:ext uri="{9D8B030D-6E8A-4147-A177-3AD203B41FA5}">
                      <a16:colId xmlns:a16="http://schemas.microsoft.com/office/drawing/2014/main" val="3477346198"/>
                    </a:ext>
                  </a:extLst>
                </a:gridCol>
                <a:gridCol w="3502341">
                  <a:extLst>
                    <a:ext uri="{9D8B030D-6E8A-4147-A177-3AD203B41FA5}">
                      <a16:colId xmlns:a16="http://schemas.microsoft.com/office/drawing/2014/main" val="167763832"/>
                    </a:ext>
                  </a:extLst>
                </a:gridCol>
                <a:gridCol w="686171">
                  <a:extLst>
                    <a:ext uri="{9D8B030D-6E8A-4147-A177-3AD203B41FA5}">
                      <a16:colId xmlns:a16="http://schemas.microsoft.com/office/drawing/2014/main" val="371486581"/>
                    </a:ext>
                  </a:extLst>
                </a:gridCol>
                <a:gridCol w="822127">
                  <a:extLst>
                    <a:ext uri="{9D8B030D-6E8A-4147-A177-3AD203B41FA5}">
                      <a16:colId xmlns:a16="http://schemas.microsoft.com/office/drawing/2014/main" val="4070060975"/>
                    </a:ext>
                  </a:extLst>
                </a:gridCol>
              </a:tblGrid>
              <a:tr h="577571">
                <a:tc>
                  <a:txBody>
                    <a:bodyPr/>
                    <a:lstStyle/>
                    <a:p>
                      <a:pPr>
                        <a:lnSpc>
                          <a:spcPct val="115000"/>
                        </a:lnSpc>
                      </a:pPr>
                      <a:r>
                        <a:rPr lang="es-ES" sz="1400" dirty="0">
                          <a:effectLst/>
                        </a:rPr>
                        <a:t>Referencia</a:t>
                      </a:r>
                      <a:endParaRPr lang="es-EC" sz="1200" dirty="0">
                        <a:effectLst/>
                        <a:latin typeface="Arial" panose="020B0604020202020204" pitchFamily="34" charset="0"/>
                        <a:ea typeface="Arial" panose="020B0604020202020204" pitchFamily="34" charset="0"/>
                      </a:endParaRPr>
                    </a:p>
                  </a:txBody>
                  <a:tcPr marL="41855" marR="41855" marT="41855" marB="41855">
                    <a:noFill/>
                  </a:tcPr>
                </a:tc>
                <a:tc>
                  <a:txBody>
                    <a:bodyPr/>
                    <a:lstStyle/>
                    <a:p>
                      <a:pPr>
                        <a:lnSpc>
                          <a:spcPct val="115000"/>
                        </a:lnSpc>
                      </a:pPr>
                      <a:r>
                        <a:rPr lang="es-ES" sz="1500" dirty="0">
                          <a:effectLst/>
                        </a:rPr>
                        <a:t>Descripción</a:t>
                      </a:r>
                      <a:endParaRPr lang="es-EC" sz="1300" dirty="0">
                        <a:effectLst/>
                        <a:latin typeface="Arial" panose="020B0604020202020204" pitchFamily="34" charset="0"/>
                        <a:ea typeface="Arial" panose="020B0604020202020204" pitchFamily="34" charset="0"/>
                      </a:endParaRPr>
                    </a:p>
                  </a:txBody>
                  <a:tcPr marL="41855" marR="41855" marT="41855" marB="41855">
                    <a:noFill/>
                  </a:tcPr>
                </a:tc>
                <a:tc>
                  <a:txBody>
                    <a:bodyPr/>
                    <a:lstStyle/>
                    <a:p>
                      <a:pPr>
                        <a:lnSpc>
                          <a:spcPct val="115000"/>
                        </a:lnSpc>
                      </a:pPr>
                      <a:r>
                        <a:rPr lang="es-ES" sz="1500" dirty="0">
                          <a:effectLst/>
                        </a:rPr>
                        <a:t>Prioridad</a:t>
                      </a:r>
                      <a:endParaRPr lang="es-EC" sz="1300" dirty="0">
                        <a:effectLst/>
                        <a:latin typeface="Arial" panose="020B0604020202020204" pitchFamily="34" charset="0"/>
                        <a:ea typeface="Arial" panose="020B0604020202020204" pitchFamily="34" charset="0"/>
                      </a:endParaRPr>
                    </a:p>
                  </a:txBody>
                  <a:tcPr marL="41855" marR="41855" marT="41855" marB="41855">
                    <a:noFill/>
                  </a:tcPr>
                </a:tc>
                <a:tc>
                  <a:txBody>
                    <a:bodyPr/>
                    <a:lstStyle/>
                    <a:p>
                      <a:pPr>
                        <a:lnSpc>
                          <a:spcPct val="115000"/>
                        </a:lnSpc>
                      </a:pPr>
                      <a:r>
                        <a:rPr lang="es-ES" sz="1500">
                          <a:effectLst/>
                        </a:rPr>
                        <a:t>Detalle</a:t>
                      </a:r>
                      <a:endParaRPr lang="es-EC" sz="1300">
                        <a:effectLst/>
                        <a:latin typeface="Arial" panose="020B0604020202020204" pitchFamily="34" charset="0"/>
                        <a:ea typeface="Arial" panose="020B0604020202020204" pitchFamily="34" charset="0"/>
                      </a:endParaRPr>
                    </a:p>
                  </a:txBody>
                  <a:tcPr marL="41855" marR="41855" marT="41855" marB="41855">
                    <a:noFill/>
                  </a:tcPr>
                </a:tc>
                <a:extLst>
                  <a:ext uri="{0D108BD9-81ED-4DB2-BD59-A6C34878D82A}">
                    <a16:rowId xmlns:a16="http://schemas.microsoft.com/office/drawing/2014/main" val="2514653336"/>
                  </a:ext>
                </a:extLst>
              </a:tr>
              <a:tr h="577571">
                <a:tc>
                  <a:txBody>
                    <a:bodyPr/>
                    <a:lstStyle/>
                    <a:p>
                      <a:pPr>
                        <a:lnSpc>
                          <a:spcPct val="115000"/>
                        </a:lnSpc>
                      </a:pPr>
                      <a:r>
                        <a:rPr lang="es-ES" sz="1400" dirty="0">
                          <a:effectLst/>
                        </a:rPr>
                        <a:t>RF01</a:t>
                      </a:r>
                      <a:endParaRPr lang="es-EC" sz="1200" dirty="0">
                        <a:effectLst/>
                        <a:latin typeface="Arial" panose="020B0604020202020204" pitchFamily="34" charset="0"/>
                        <a:ea typeface="Arial" panose="020B0604020202020204" pitchFamily="34" charset="0"/>
                      </a:endParaRPr>
                    </a:p>
                  </a:txBody>
                  <a:tcPr marL="41855" marR="41855" marT="41855" marB="41855">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Leer | capturar los datos del sensor de corriente</a:t>
                      </a:r>
                      <a:endParaRPr lang="es-EC" sz="1300" dirty="0">
                        <a:effectLst/>
                        <a:latin typeface="Arial" panose="020B0604020202020204" pitchFamily="34" charset="0"/>
                        <a:ea typeface="Arial" panose="020B0604020202020204" pitchFamily="34" charset="0"/>
                      </a:endParaRPr>
                    </a:p>
                  </a:txBody>
                  <a:tcPr marL="41855" marR="41855" marT="41855" marB="41855">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a:effectLst/>
                        </a:rPr>
                        <a:t>Alta</a:t>
                      </a:r>
                      <a:endParaRPr lang="es-EC" sz="1300">
                        <a:effectLst/>
                        <a:latin typeface="Arial" panose="020B0604020202020204" pitchFamily="34" charset="0"/>
                        <a:ea typeface="Arial" panose="020B0604020202020204" pitchFamily="34" charset="0"/>
                      </a:endParaRPr>
                    </a:p>
                  </a:txBody>
                  <a:tcPr marL="41855" marR="41855" marT="41855" marB="41855">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effectLst/>
                        </a:rPr>
                        <a:t>No visible</a:t>
                      </a:r>
                      <a:endParaRPr lang="es-EC" sz="1100">
                        <a:effectLst/>
                        <a:latin typeface="Arial" panose="020B0604020202020204" pitchFamily="34" charset="0"/>
                        <a:ea typeface="Arial" panose="020B0604020202020204" pitchFamily="34" charset="0"/>
                      </a:endParaRPr>
                    </a:p>
                  </a:txBody>
                  <a:tcPr marL="41855" marR="41855" marT="41855" marB="41855">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177140"/>
                  </a:ext>
                </a:extLst>
              </a:tr>
              <a:tr h="577571">
                <a:tc>
                  <a:txBody>
                    <a:bodyPr/>
                    <a:lstStyle/>
                    <a:p>
                      <a:pPr>
                        <a:lnSpc>
                          <a:spcPct val="115000"/>
                        </a:lnSpc>
                      </a:pPr>
                      <a:r>
                        <a:rPr lang="es-ES" sz="1400">
                          <a:effectLst/>
                        </a:rPr>
                        <a:t>RF02</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Enviar los datos obtenidos por el sensor de corriente al servicio web</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Alta</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effectLst/>
                        </a:rPr>
                        <a:t>No visible</a:t>
                      </a:r>
                      <a:endParaRPr lang="es-EC" sz="11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7076016"/>
                  </a:ext>
                </a:extLst>
              </a:tr>
              <a:tr h="577571">
                <a:tc>
                  <a:txBody>
                    <a:bodyPr/>
                    <a:lstStyle/>
                    <a:p>
                      <a:pPr>
                        <a:lnSpc>
                          <a:spcPct val="115000"/>
                        </a:lnSpc>
                      </a:pPr>
                      <a:r>
                        <a:rPr lang="es-ES" sz="1400">
                          <a:effectLst/>
                        </a:rPr>
                        <a:t>RF03</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Enviar los datos al dispositivo electrónico para encender | apagar las luminarias</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a:effectLst/>
                        </a:rPr>
                        <a:t>Media</a:t>
                      </a:r>
                      <a:endParaRPr lang="es-EC" sz="13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effectLst/>
                        </a:rPr>
                        <a:t>No visible</a:t>
                      </a:r>
                      <a:endParaRPr lang="es-EC" sz="11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355887"/>
                  </a:ext>
                </a:extLst>
              </a:tr>
              <a:tr h="538621">
                <a:tc>
                  <a:txBody>
                    <a:bodyPr/>
                    <a:lstStyle/>
                    <a:p>
                      <a:pPr>
                        <a:lnSpc>
                          <a:spcPct val="115000"/>
                        </a:lnSpc>
                      </a:pPr>
                      <a:r>
                        <a:rPr lang="es-ES" sz="1400">
                          <a:effectLst/>
                        </a:rPr>
                        <a:t>RF04</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Consultar los datos obtenidos por el sensor</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a:effectLst/>
                        </a:rPr>
                        <a:t>Media</a:t>
                      </a:r>
                      <a:endParaRPr lang="es-EC" sz="13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effectLst/>
                        </a:rPr>
                        <a:t>Visible</a:t>
                      </a:r>
                      <a:endParaRPr lang="es-EC" sz="11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6085651"/>
                  </a:ext>
                </a:extLst>
              </a:tr>
              <a:tr h="577571">
                <a:tc>
                  <a:txBody>
                    <a:bodyPr/>
                    <a:lstStyle/>
                    <a:p>
                      <a:pPr>
                        <a:lnSpc>
                          <a:spcPct val="115000"/>
                        </a:lnSpc>
                      </a:pPr>
                      <a:r>
                        <a:rPr lang="es-ES" sz="1400">
                          <a:effectLst/>
                        </a:rPr>
                        <a:t>RF05</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 usuario encender las luminarias eléctricas a través de un dispositivo móvil.</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a:effectLst/>
                        </a:rPr>
                        <a:t>Baja</a:t>
                      </a:r>
                      <a:endParaRPr lang="es-EC" sz="13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effectLst/>
                        </a:rPr>
                        <a:t>Visible</a:t>
                      </a:r>
                      <a:endParaRPr lang="es-EC" sz="11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9023785"/>
                  </a:ext>
                </a:extLst>
              </a:tr>
              <a:tr h="577571">
                <a:tc>
                  <a:txBody>
                    <a:bodyPr/>
                    <a:lstStyle/>
                    <a:p>
                      <a:pPr>
                        <a:lnSpc>
                          <a:spcPct val="115000"/>
                        </a:lnSpc>
                      </a:pPr>
                      <a:r>
                        <a:rPr lang="es-ES" sz="1400">
                          <a:effectLst/>
                        </a:rPr>
                        <a:t>RF06</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 usuario apagar las luminarias eléctricas a través de un dispositivo móvil.</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a:effectLst/>
                        </a:rPr>
                        <a:t>Baja</a:t>
                      </a:r>
                      <a:endParaRPr lang="es-EC" sz="13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effectLst/>
                        </a:rPr>
                        <a:t>Visible</a:t>
                      </a:r>
                      <a:endParaRPr lang="es-EC" sz="11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8627002"/>
                  </a:ext>
                </a:extLst>
              </a:tr>
              <a:tr h="834619">
                <a:tc>
                  <a:txBody>
                    <a:bodyPr/>
                    <a:lstStyle/>
                    <a:p>
                      <a:pPr>
                        <a:lnSpc>
                          <a:spcPct val="115000"/>
                        </a:lnSpc>
                      </a:pPr>
                      <a:r>
                        <a:rPr lang="es-ES" sz="1400">
                          <a:effectLst/>
                        </a:rPr>
                        <a:t>RF07</a:t>
                      </a:r>
                      <a:endParaRPr lang="es-EC" sz="120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 usuario visualizar | mostrar el detalle del consumo eléctrico a través de un dispositivo móvil.</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Alta</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effectLst/>
                        </a:rPr>
                        <a:t>Visible</a:t>
                      </a:r>
                      <a:endParaRPr lang="es-EC" sz="11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5269418"/>
                  </a:ext>
                </a:extLst>
              </a:tr>
              <a:tr h="538621">
                <a:tc>
                  <a:txBody>
                    <a:bodyPr/>
                    <a:lstStyle/>
                    <a:p>
                      <a:pPr>
                        <a:lnSpc>
                          <a:spcPct val="115000"/>
                        </a:lnSpc>
                      </a:pPr>
                      <a:r>
                        <a:rPr lang="es-ES" sz="1400" dirty="0">
                          <a:effectLst/>
                        </a:rPr>
                        <a:t>RF08</a:t>
                      </a:r>
                      <a:endParaRPr lang="es-EC" sz="12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Calcular el consumo eléctrico</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500" dirty="0">
                          <a:effectLst/>
                        </a:rPr>
                        <a:t>Alta</a:t>
                      </a:r>
                      <a:endParaRPr lang="es-EC" sz="13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effectLst/>
                        </a:rPr>
                        <a:t>No visible</a:t>
                      </a:r>
                      <a:endParaRPr lang="es-EC" sz="1100" dirty="0">
                        <a:effectLst/>
                        <a:latin typeface="Arial" panose="020B0604020202020204" pitchFamily="34" charset="0"/>
                        <a:ea typeface="Arial" panose="020B0604020202020204" pitchFamily="34" charset="0"/>
                      </a:endParaRPr>
                    </a:p>
                  </a:txBody>
                  <a:tcPr marL="41855" marR="41855" marT="41855" marB="4185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0985513"/>
                  </a:ext>
                </a:extLst>
              </a:tr>
            </a:tbl>
          </a:graphicData>
        </a:graphic>
      </p:graphicFrame>
      <p:graphicFrame>
        <p:nvGraphicFramePr>
          <p:cNvPr id="6" name="Tabla 5">
            <a:extLst>
              <a:ext uri="{FF2B5EF4-FFF2-40B4-BE49-F238E27FC236}">
                <a16:creationId xmlns:a16="http://schemas.microsoft.com/office/drawing/2014/main" id="{FE3D0EFC-0AD0-476D-82C6-6E923962239F}"/>
              </a:ext>
            </a:extLst>
          </p:cNvPr>
          <p:cNvGraphicFramePr>
            <a:graphicFrameLocks noGrp="1"/>
          </p:cNvGraphicFramePr>
          <p:nvPr>
            <p:extLst>
              <p:ext uri="{D42A27DB-BD31-4B8C-83A1-F6EECF244321}">
                <p14:modId xmlns:p14="http://schemas.microsoft.com/office/powerpoint/2010/main" val="1912984488"/>
              </p:ext>
            </p:extLst>
          </p:nvPr>
        </p:nvGraphicFramePr>
        <p:xfrm>
          <a:off x="6122721" y="1356620"/>
          <a:ext cx="5851523" cy="5116855"/>
        </p:xfrm>
        <a:graphic>
          <a:graphicData uri="http://schemas.openxmlformats.org/drawingml/2006/table">
            <a:tbl>
              <a:tblPr firstRow="1" firstCol="1" bandRow="1">
                <a:tableStyleId>{9D7B26C5-4107-4FEC-AEDC-1716B250A1EF}</a:tableStyleId>
              </a:tblPr>
              <a:tblGrid>
                <a:gridCol w="761748">
                  <a:extLst>
                    <a:ext uri="{9D8B030D-6E8A-4147-A177-3AD203B41FA5}">
                      <a16:colId xmlns:a16="http://schemas.microsoft.com/office/drawing/2014/main" val="2023241505"/>
                    </a:ext>
                  </a:extLst>
                </a:gridCol>
                <a:gridCol w="4012064">
                  <a:extLst>
                    <a:ext uri="{9D8B030D-6E8A-4147-A177-3AD203B41FA5}">
                      <a16:colId xmlns:a16="http://schemas.microsoft.com/office/drawing/2014/main" val="3779535018"/>
                    </a:ext>
                  </a:extLst>
                </a:gridCol>
                <a:gridCol w="1077711">
                  <a:extLst>
                    <a:ext uri="{9D8B030D-6E8A-4147-A177-3AD203B41FA5}">
                      <a16:colId xmlns:a16="http://schemas.microsoft.com/office/drawing/2014/main" val="2601859725"/>
                    </a:ext>
                  </a:extLst>
                </a:gridCol>
              </a:tblGrid>
              <a:tr h="518776">
                <a:tc>
                  <a:txBody>
                    <a:bodyPr/>
                    <a:lstStyle/>
                    <a:p>
                      <a:pPr>
                        <a:lnSpc>
                          <a:spcPct val="115000"/>
                        </a:lnSpc>
                      </a:pPr>
                      <a:r>
                        <a:rPr lang="es-ES" sz="1400" dirty="0">
                          <a:solidFill>
                            <a:schemeClr val="tx1"/>
                          </a:solidFill>
                          <a:effectLst/>
                        </a:rPr>
                        <a:t>Referencia</a:t>
                      </a:r>
                      <a:endParaRPr lang="es-EC" sz="1400" dirty="0">
                        <a:solidFill>
                          <a:schemeClr val="tx1"/>
                        </a:solidFill>
                        <a:effectLst/>
                        <a:latin typeface="+mn-lt"/>
                        <a:ea typeface="Arial" panose="020B0604020202020204" pitchFamily="34" charset="0"/>
                      </a:endParaRPr>
                    </a:p>
                  </a:txBody>
                  <a:tcPr marL="35656" marR="35656" marT="35656" marB="35656">
                    <a:noFill/>
                  </a:tcPr>
                </a:tc>
                <a:tc>
                  <a:txBody>
                    <a:bodyPr/>
                    <a:lstStyle/>
                    <a:p>
                      <a:pPr>
                        <a:lnSpc>
                          <a:spcPct val="115000"/>
                        </a:lnSpc>
                      </a:pPr>
                      <a:r>
                        <a:rPr lang="es-ES" sz="1300" dirty="0">
                          <a:solidFill>
                            <a:schemeClr val="tx1"/>
                          </a:solidFill>
                          <a:effectLst/>
                        </a:rPr>
                        <a:t>Descripción</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noFill/>
                  </a:tcPr>
                </a:tc>
                <a:tc>
                  <a:txBody>
                    <a:bodyPr/>
                    <a:lstStyle/>
                    <a:p>
                      <a:pPr>
                        <a:lnSpc>
                          <a:spcPct val="115000"/>
                        </a:lnSpc>
                      </a:pPr>
                      <a:r>
                        <a:rPr lang="es-ES" sz="1300">
                          <a:solidFill>
                            <a:schemeClr val="tx1"/>
                          </a:solidFill>
                          <a:effectLst/>
                        </a:rPr>
                        <a:t>Tipo</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noFill/>
                  </a:tcPr>
                </a:tc>
                <a:extLst>
                  <a:ext uri="{0D108BD9-81ED-4DB2-BD59-A6C34878D82A}">
                    <a16:rowId xmlns:a16="http://schemas.microsoft.com/office/drawing/2014/main" val="160462960"/>
                  </a:ext>
                </a:extLst>
              </a:tr>
              <a:tr h="520300">
                <a:tc>
                  <a:txBody>
                    <a:bodyPr/>
                    <a:lstStyle/>
                    <a:p>
                      <a:pPr>
                        <a:lnSpc>
                          <a:spcPct val="115000"/>
                        </a:lnSpc>
                      </a:pPr>
                      <a:r>
                        <a:rPr lang="es-ES" sz="1300" dirty="0">
                          <a:solidFill>
                            <a:schemeClr val="tx1"/>
                          </a:solidFill>
                          <a:effectLst/>
                        </a:rPr>
                        <a:t>RNF01</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Se hará uso del sistema de Gestión de Base de Datos </a:t>
                      </a:r>
                      <a:r>
                        <a:rPr lang="es-ES" sz="1300" dirty="0" err="1">
                          <a:solidFill>
                            <a:schemeClr val="tx1"/>
                          </a:solidFill>
                          <a:effectLst/>
                        </a:rPr>
                        <a:t>CouchDB</a:t>
                      </a:r>
                      <a:r>
                        <a:rPr lang="es-ES" sz="1300" dirty="0">
                          <a:solidFill>
                            <a:schemeClr val="tx1"/>
                          </a:solidFill>
                          <a:effectLst/>
                        </a:rPr>
                        <a:t> </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Base de datos</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7402318"/>
                  </a:ext>
                </a:extLst>
              </a:tr>
              <a:tr h="520300">
                <a:tc>
                  <a:txBody>
                    <a:bodyPr/>
                    <a:lstStyle/>
                    <a:p>
                      <a:pPr>
                        <a:lnSpc>
                          <a:spcPct val="115000"/>
                        </a:lnSpc>
                      </a:pPr>
                      <a:r>
                        <a:rPr lang="es-ES" sz="1300" dirty="0">
                          <a:solidFill>
                            <a:schemeClr val="tx1"/>
                          </a:solidFill>
                          <a:effectLst/>
                        </a:rPr>
                        <a:t>RNF02</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a:solidFill>
                            <a:schemeClr val="tx1"/>
                          </a:solidFill>
                          <a:effectLst/>
                        </a:rPr>
                        <a:t>El servicio web se implementará en usando el framework Lumen - Laravel</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 </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5945984"/>
                  </a:ext>
                </a:extLst>
              </a:tr>
              <a:tr h="520300">
                <a:tc>
                  <a:txBody>
                    <a:bodyPr/>
                    <a:lstStyle/>
                    <a:p>
                      <a:pPr>
                        <a:lnSpc>
                          <a:spcPct val="115000"/>
                        </a:lnSpc>
                      </a:pPr>
                      <a:r>
                        <a:rPr lang="es-ES" sz="1300">
                          <a:solidFill>
                            <a:schemeClr val="tx1"/>
                          </a:solidFill>
                          <a:effectLst/>
                        </a:rPr>
                        <a:t>RNF03</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La aplicación móvil será nativa y será implementada en Android</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Portabilidad</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7300490"/>
                  </a:ext>
                </a:extLst>
              </a:tr>
              <a:tr h="753980">
                <a:tc>
                  <a:txBody>
                    <a:bodyPr/>
                    <a:lstStyle/>
                    <a:p>
                      <a:pPr>
                        <a:lnSpc>
                          <a:spcPct val="115000"/>
                        </a:lnSpc>
                      </a:pPr>
                      <a:r>
                        <a:rPr lang="es-ES" sz="1300">
                          <a:solidFill>
                            <a:schemeClr val="tx1"/>
                          </a:solidFill>
                          <a:effectLst/>
                        </a:rPr>
                        <a:t>RNF04</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La gestión de registros seguirá la transferencia de estado representacional (REST) para enviar los datos del ESP32 al servicio web</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Arquitectónico</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217723"/>
                  </a:ext>
                </a:extLst>
              </a:tr>
              <a:tr h="520300">
                <a:tc>
                  <a:txBody>
                    <a:bodyPr/>
                    <a:lstStyle/>
                    <a:p>
                      <a:pPr>
                        <a:lnSpc>
                          <a:spcPct val="115000"/>
                        </a:lnSpc>
                      </a:pPr>
                      <a:r>
                        <a:rPr lang="es-ES" sz="1300">
                          <a:solidFill>
                            <a:schemeClr val="tx1"/>
                          </a:solidFill>
                          <a:effectLst/>
                        </a:rPr>
                        <a:t>RNF05</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La gestión de registros requerirá que todas las transacciones deben ser enviadas en formato </a:t>
                      </a:r>
                      <a:r>
                        <a:rPr lang="es-ES" sz="1300" dirty="0" err="1">
                          <a:solidFill>
                            <a:schemeClr val="tx1"/>
                          </a:solidFill>
                          <a:effectLst/>
                        </a:rPr>
                        <a:t>json</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Restricciones</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9263188"/>
                  </a:ext>
                </a:extLst>
              </a:tr>
              <a:tr h="520300">
                <a:tc>
                  <a:txBody>
                    <a:bodyPr/>
                    <a:lstStyle/>
                    <a:p>
                      <a:pPr>
                        <a:lnSpc>
                          <a:spcPct val="115000"/>
                        </a:lnSpc>
                      </a:pPr>
                      <a:r>
                        <a:rPr lang="es-ES" sz="1300">
                          <a:solidFill>
                            <a:schemeClr val="tx1"/>
                          </a:solidFill>
                          <a:effectLst/>
                        </a:rPr>
                        <a:t>RNF06</a:t>
                      </a:r>
                      <a:endParaRPr lang="es-EC" sz="12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La plataforma móvil tendrá una guía del usuario que explica todas las funciones del sistema domótico</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a:solidFill>
                            <a:schemeClr val="tx1"/>
                          </a:solidFill>
                          <a:effectLst/>
                        </a:rPr>
                        <a:t>Documentación</a:t>
                      </a:r>
                      <a:endParaRPr lang="es-EC" sz="110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3973275"/>
                  </a:ext>
                </a:extLst>
              </a:tr>
              <a:tr h="698021">
                <a:tc>
                  <a:txBody>
                    <a:bodyPr/>
                    <a:lstStyle/>
                    <a:p>
                      <a:pPr>
                        <a:lnSpc>
                          <a:spcPct val="115000"/>
                        </a:lnSpc>
                      </a:pPr>
                      <a:r>
                        <a:rPr lang="es-ES" sz="1300" dirty="0">
                          <a:solidFill>
                            <a:schemeClr val="tx1"/>
                          </a:solidFill>
                          <a:effectLst/>
                        </a:rPr>
                        <a:t>RNF07</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La función de búsqueda de información del servicio web devolverá los resultados en 4 segundos</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dirty="0">
                          <a:solidFill>
                            <a:schemeClr val="tx1"/>
                          </a:solidFill>
                          <a:effectLst/>
                        </a:rPr>
                        <a:t>Tiempo de respuesta de rendimiento</a:t>
                      </a:r>
                      <a:endParaRPr lang="es-EC" sz="11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6738526"/>
                  </a:ext>
                </a:extLst>
              </a:tr>
              <a:tr h="520300">
                <a:tc>
                  <a:txBody>
                    <a:bodyPr/>
                    <a:lstStyle/>
                    <a:p>
                      <a:pPr>
                        <a:lnSpc>
                          <a:spcPct val="115000"/>
                        </a:lnSpc>
                      </a:pPr>
                      <a:r>
                        <a:rPr lang="es-ES" sz="1300" dirty="0">
                          <a:solidFill>
                            <a:schemeClr val="tx1"/>
                          </a:solidFill>
                          <a:effectLst/>
                        </a:rPr>
                        <a:t>RNF08</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300" dirty="0">
                          <a:solidFill>
                            <a:schemeClr val="tx1"/>
                          </a:solidFill>
                          <a:effectLst/>
                        </a:rPr>
                        <a:t>El sistema web y móvil seguirá la arquitectura orientada al servicio</a:t>
                      </a:r>
                      <a:endParaRPr lang="es-EC" sz="12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pPr>
                      <a:r>
                        <a:rPr lang="es-ES" sz="1200" dirty="0">
                          <a:solidFill>
                            <a:schemeClr val="tx1"/>
                          </a:solidFill>
                          <a:effectLst/>
                        </a:rPr>
                        <a:t>Interoperabilidad</a:t>
                      </a:r>
                      <a:endParaRPr lang="es-EC" sz="1100" dirty="0">
                        <a:solidFill>
                          <a:schemeClr val="tx1"/>
                        </a:solidFill>
                        <a:effectLst/>
                        <a:latin typeface="Arial" panose="020B0604020202020204" pitchFamily="34" charset="0"/>
                        <a:ea typeface="Arial" panose="020B0604020202020204" pitchFamily="34" charset="0"/>
                      </a:endParaRPr>
                    </a:p>
                  </a:txBody>
                  <a:tcPr marL="35656" marR="35656" marT="35656" marB="3565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1213368"/>
                  </a:ext>
                </a:extLst>
              </a:tr>
            </a:tbl>
          </a:graphicData>
        </a:graphic>
      </p:graphicFrame>
      <p:pic>
        <p:nvPicPr>
          <p:cNvPr id="8" name="Imagen 7">
            <a:extLst>
              <a:ext uri="{FF2B5EF4-FFF2-40B4-BE49-F238E27FC236}">
                <a16:creationId xmlns:a16="http://schemas.microsoft.com/office/drawing/2014/main" id="{4ADDB396-34FE-4759-9664-261D6816F9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5683" y="480602"/>
            <a:ext cx="648038" cy="590552"/>
          </a:xfrm>
          <a:prstGeom prst="rect">
            <a:avLst/>
          </a:prstGeom>
        </p:spPr>
      </p:pic>
      <p:pic>
        <p:nvPicPr>
          <p:cNvPr id="9" name="Imagen 8" descr="C:\Users\DELL\Desktop\ULEAM SEGUNDO SEMESTRE\Facci.png">
            <a:extLst>
              <a:ext uri="{FF2B5EF4-FFF2-40B4-BE49-F238E27FC236}">
                <a16:creationId xmlns:a16="http://schemas.microsoft.com/office/drawing/2014/main" id="{5C5F423B-9852-41B8-8300-A5A694DA56A2}"/>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502372" y="558538"/>
            <a:ext cx="536077" cy="4346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81648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C5784B1-1992-47BF-AD3F-D1298654F6B1}"/>
              </a:ext>
            </a:extLst>
          </p:cNvPr>
          <p:cNvPicPr>
            <a:picLocks noChangeAspect="1"/>
          </p:cNvPicPr>
          <p:nvPr/>
        </p:nvPicPr>
        <p:blipFill rotWithShape="1">
          <a:blip r:embed="rId2">
            <a:alphaModFix amt="35000"/>
          </a:blip>
          <a:srcRect t="29687"/>
          <a:stretch/>
        </p:blipFill>
        <p:spPr>
          <a:xfrm>
            <a:off x="-35995" y="0"/>
            <a:ext cx="12191980" cy="6857990"/>
          </a:xfrm>
          <a:prstGeom prst="rect">
            <a:avLst/>
          </a:prstGeom>
        </p:spPr>
      </p:pic>
      <p:graphicFrame>
        <p:nvGraphicFramePr>
          <p:cNvPr id="6" name="Tabla 5">
            <a:extLst>
              <a:ext uri="{FF2B5EF4-FFF2-40B4-BE49-F238E27FC236}">
                <a16:creationId xmlns:a16="http://schemas.microsoft.com/office/drawing/2014/main" id="{C1914A94-9D3E-4628-B8BB-36DC8A67B748}"/>
              </a:ext>
            </a:extLst>
          </p:cNvPr>
          <p:cNvGraphicFramePr>
            <a:graphicFrameLocks noGrp="1"/>
          </p:cNvGraphicFramePr>
          <p:nvPr>
            <p:extLst>
              <p:ext uri="{D42A27DB-BD31-4B8C-83A1-F6EECF244321}">
                <p14:modId xmlns:p14="http://schemas.microsoft.com/office/powerpoint/2010/main" val="2730419389"/>
              </p:ext>
            </p:extLst>
          </p:nvPr>
        </p:nvGraphicFramePr>
        <p:xfrm>
          <a:off x="131717" y="1704239"/>
          <a:ext cx="3236820" cy="4696163"/>
        </p:xfrm>
        <a:graphic>
          <a:graphicData uri="http://schemas.openxmlformats.org/drawingml/2006/table">
            <a:tbl>
              <a:tblPr firstRow="1" firstCol="1" bandRow="1">
                <a:tableStyleId>{9D7B26C5-4107-4FEC-AEDC-1716B250A1EF}</a:tableStyleId>
              </a:tblPr>
              <a:tblGrid>
                <a:gridCol w="3236820">
                  <a:extLst>
                    <a:ext uri="{9D8B030D-6E8A-4147-A177-3AD203B41FA5}">
                      <a16:colId xmlns:a16="http://schemas.microsoft.com/office/drawing/2014/main" val="2017993012"/>
                    </a:ext>
                  </a:extLst>
                </a:gridCol>
              </a:tblGrid>
              <a:tr h="278323">
                <a:tc>
                  <a:txBody>
                    <a:bodyPr/>
                    <a:lstStyle/>
                    <a:p>
                      <a:pPr algn="ctr">
                        <a:lnSpc>
                          <a:spcPct val="115000"/>
                        </a:lnSpc>
                        <a:spcAft>
                          <a:spcPts val="1000"/>
                        </a:spcAft>
                      </a:pPr>
                      <a:r>
                        <a:rPr lang="es-ES" sz="1600" b="0" dirty="0">
                          <a:solidFill>
                            <a:schemeClr val="tx1"/>
                          </a:solidFill>
                          <a:effectLst/>
                        </a:rPr>
                        <a:t> </a:t>
                      </a:r>
                      <a:r>
                        <a:rPr lang="es-ES" sz="1900" b="1" dirty="0">
                          <a:solidFill>
                            <a:schemeClr val="tx1"/>
                          </a:solidFill>
                          <a:effectLst/>
                        </a:rPr>
                        <a:t>Historia</a:t>
                      </a:r>
                      <a:endParaRPr lang="es-EC" sz="1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solidFill>
                      <a:schemeClr val="accent3">
                        <a:lumMod val="40000"/>
                        <a:lumOff val="60000"/>
                      </a:schemeClr>
                    </a:solidFill>
                  </a:tcPr>
                </a:tc>
                <a:extLst>
                  <a:ext uri="{0D108BD9-81ED-4DB2-BD59-A6C34878D82A}">
                    <a16:rowId xmlns:a16="http://schemas.microsoft.com/office/drawing/2014/main" val="2758747466"/>
                  </a:ext>
                </a:extLst>
              </a:tr>
              <a:tr h="484349">
                <a:tc>
                  <a:txBody>
                    <a:bodyPr/>
                    <a:lstStyle/>
                    <a:p>
                      <a:pPr>
                        <a:lnSpc>
                          <a:spcPct val="115000"/>
                        </a:lnSpc>
                        <a:spcAft>
                          <a:spcPts val="1000"/>
                        </a:spcAft>
                      </a:pPr>
                      <a:r>
                        <a:rPr lang="es-ES" sz="1600" b="0" dirty="0">
                          <a:solidFill>
                            <a:schemeClr val="tx1"/>
                          </a:solidFill>
                          <a:effectLst/>
                        </a:rPr>
                        <a:t>Leer | capturar los datos del sensor de corriente</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897684230"/>
                  </a:ext>
                </a:extLst>
              </a:tr>
              <a:tr h="544008">
                <a:tc>
                  <a:txBody>
                    <a:bodyPr/>
                    <a:lstStyle/>
                    <a:p>
                      <a:pPr>
                        <a:lnSpc>
                          <a:spcPct val="115000"/>
                        </a:lnSpc>
                        <a:spcAft>
                          <a:spcPts val="1000"/>
                        </a:spcAft>
                      </a:pPr>
                      <a:r>
                        <a:rPr lang="es-ES" sz="1600" b="0" dirty="0">
                          <a:solidFill>
                            <a:schemeClr val="tx1"/>
                          </a:solidFill>
                          <a:effectLst/>
                        </a:rPr>
                        <a:t>Enviar los datos obtenidos por el sensor de corriente al servicio web</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925385457"/>
                  </a:ext>
                </a:extLst>
              </a:tr>
              <a:tr h="734364">
                <a:tc>
                  <a:txBody>
                    <a:bodyPr/>
                    <a:lstStyle/>
                    <a:p>
                      <a:pPr>
                        <a:lnSpc>
                          <a:spcPct val="115000"/>
                        </a:lnSpc>
                        <a:spcAft>
                          <a:spcPts val="1000"/>
                        </a:spcAft>
                      </a:pPr>
                      <a:r>
                        <a:rPr lang="es-ES" sz="1600" b="0" dirty="0">
                          <a:solidFill>
                            <a:schemeClr val="tx1"/>
                          </a:solidFill>
                          <a:effectLst/>
                        </a:rPr>
                        <a:t>Enviar los datos al dispositivo electrónico para encender | apagar las luminarias</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86998305"/>
                  </a:ext>
                </a:extLst>
              </a:tr>
              <a:tr h="484349">
                <a:tc>
                  <a:txBody>
                    <a:bodyPr/>
                    <a:lstStyle/>
                    <a:p>
                      <a:pPr>
                        <a:lnSpc>
                          <a:spcPct val="115000"/>
                        </a:lnSpc>
                        <a:spcAft>
                          <a:spcPts val="1000"/>
                        </a:spcAft>
                      </a:pPr>
                      <a:r>
                        <a:rPr lang="es-ES" sz="1600" b="0" dirty="0">
                          <a:solidFill>
                            <a:schemeClr val="tx1"/>
                          </a:solidFill>
                          <a:effectLst/>
                        </a:rPr>
                        <a:t>Consultar los datos obtenidos por el sensor.</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840604278"/>
                  </a:ext>
                </a:extLst>
              </a:tr>
              <a:tr h="734364">
                <a:tc>
                  <a:txBody>
                    <a:bodyPr/>
                    <a:lstStyle/>
                    <a:p>
                      <a:pPr>
                        <a:lnSpc>
                          <a:spcPct val="115000"/>
                        </a:lnSpc>
                        <a:spcAft>
                          <a:spcPts val="1000"/>
                        </a:spcAft>
                      </a:pPr>
                      <a:r>
                        <a:rPr lang="es-ES" sz="1600" b="0" dirty="0">
                          <a:solidFill>
                            <a:schemeClr val="tx1"/>
                          </a:solidFill>
                          <a:effectLst/>
                        </a:rPr>
                        <a:t>El usuario puede prender y apagar las luminarias eléctricas a través del dispositivo móvil</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3590553367"/>
                  </a:ext>
                </a:extLst>
              </a:tr>
              <a:tr h="771552">
                <a:tc>
                  <a:txBody>
                    <a:bodyPr/>
                    <a:lstStyle/>
                    <a:p>
                      <a:pPr>
                        <a:lnSpc>
                          <a:spcPct val="115000"/>
                        </a:lnSpc>
                        <a:spcAft>
                          <a:spcPts val="1000"/>
                        </a:spcAft>
                      </a:pPr>
                      <a:r>
                        <a:rPr lang="es-ES" sz="1600" b="0" dirty="0">
                          <a:solidFill>
                            <a:schemeClr val="tx1"/>
                          </a:solidFill>
                          <a:effectLst/>
                        </a:rPr>
                        <a:t>El usuario puede visualizar | mostrar el detalle del consumo eléctrico a través del dispositivo móvil</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591135910"/>
                  </a:ext>
                </a:extLst>
              </a:tr>
              <a:tr h="282526">
                <a:tc>
                  <a:txBody>
                    <a:bodyPr/>
                    <a:lstStyle/>
                    <a:p>
                      <a:pPr>
                        <a:lnSpc>
                          <a:spcPct val="100000"/>
                        </a:lnSpc>
                        <a:spcAft>
                          <a:spcPts val="0"/>
                        </a:spcAft>
                      </a:pPr>
                      <a:r>
                        <a:rPr lang="es-ES" sz="1600" b="0" dirty="0">
                          <a:solidFill>
                            <a:schemeClr val="tx1"/>
                          </a:solidFill>
                          <a:effectLst/>
                        </a:rPr>
                        <a:t>Calcular el consumo eléctrico</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144198294"/>
                  </a:ext>
                </a:extLst>
              </a:tr>
            </a:tbl>
          </a:graphicData>
        </a:graphic>
      </p:graphicFrame>
      <p:graphicFrame>
        <p:nvGraphicFramePr>
          <p:cNvPr id="7" name="Tabla 6">
            <a:extLst>
              <a:ext uri="{FF2B5EF4-FFF2-40B4-BE49-F238E27FC236}">
                <a16:creationId xmlns:a16="http://schemas.microsoft.com/office/drawing/2014/main" id="{966C0E41-EBA6-4315-A509-0D9483FD500E}"/>
              </a:ext>
            </a:extLst>
          </p:cNvPr>
          <p:cNvGraphicFramePr>
            <a:graphicFrameLocks noGrp="1"/>
          </p:cNvGraphicFramePr>
          <p:nvPr>
            <p:extLst>
              <p:ext uri="{D42A27DB-BD31-4B8C-83A1-F6EECF244321}">
                <p14:modId xmlns:p14="http://schemas.microsoft.com/office/powerpoint/2010/main" val="990453930"/>
              </p:ext>
            </p:extLst>
          </p:nvPr>
        </p:nvGraphicFramePr>
        <p:xfrm>
          <a:off x="4846671" y="1704239"/>
          <a:ext cx="3302087" cy="4056112"/>
        </p:xfrm>
        <a:graphic>
          <a:graphicData uri="http://schemas.openxmlformats.org/drawingml/2006/table">
            <a:tbl>
              <a:tblPr firstRow="1" firstCol="1" bandRow="1">
                <a:tableStyleId>{9D7B26C5-4107-4FEC-AEDC-1716B250A1EF}</a:tableStyleId>
              </a:tblPr>
              <a:tblGrid>
                <a:gridCol w="3302087">
                  <a:extLst>
                    <a:ext uri="{9D8B030D-6E8A-4147-A177-3AD203B41FA5}">
                      <a16:colId xmlns:a16="http://schemas.microsoft.com/office/drawing/2014/main" val="490761584"/>
                    </a:ext>
                  </a:extLst>
                </a:gridCol>
              </a:tblGrid>
              <a:tr h="237012">
                <a:tc>
                  <a:txBody>
                    <a:bodyPr/>
                    <a:lstStyle/>
                    <a:p>
                      <a:pPr algn="ctr">
                        <a:lnSpc>
                          <a:spcPct val="115000"/>
                        </a:lnSpc>
                        <a:spcAft>
                          <a:spcPts val="1000"/>
                        </a:spcAft>
                      </a:pPr>
                      <a:r>
                        <a:rPr lang="es-ES" sz="1600" b="0" dirty="0">
                          <a:solidFill>
                            <a:schemeClr val="tx1"/>
                          </a:solidFill>
                          <a:effectLst/>
                        </a:rPr>
                        <a:t> </a:t>
                      </a:r>
                      <a:r>
                        <a:rPr lang="es-ES" sz="1900" b="1" dirty="0">
                          <a:solidFill>
                            <a:schemeClr val="tx1"/>
                          </a:solidFill>
                          <a:effectLst/>
                        </a:rPr>
                        <a:t>Tarea</a:t>
                      </a:r>
                      <a:endParaRPr lang="es-EC" sz="1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solidFill>
                      <a:schemeClr val="accent3">
                        <a:lumMod val="40000"/>
                        <a:lumOff val="60000"/>
                      </a:schemeClr>
                    </a:solidFill>
                  </a:tcPr>
                </a:tc>
                <a:extLst>
                  <a:ext uri="{0D108BD9-81ED-4DB2-BD59-A6C34878D82A}">
                    <a16:rowId xmlns:a16="http://schemas.microsoft.com/office/drawing/2014/main" val="2758747466"/>
                  </a:ext>
                </a:extLst>
              </a:tr>
              <a:tr h="311058">
                <a:tc>
                  <a:txBody>
                    <a:bodyPr/>
                    <a:lstStyle/>
                    <a:p>
                      <a:pPr>
                        <a:lnSpc>
                          <a:spcPct val="115000"/>
                        </a:lnSpc>
                        <a:spcAft>
                          <a:spcPts val="1000"/>
                        </a:spcAft>
                      </a:pPr>
                      <a:r>
                        <a:rPr lang="es-ES" sz="1600" b="0" dirty="0">
                          <a:solidFill>
                            <a:schemeClr val="tx1"/>
                          </a:solidFill>
                          <a:effectLst/>
                        </a:rPr>
                        <a:t>Obtener los valores del voltaje</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897684230"/>
                  </a:ext>
                </a:extLst>
              </a:tr>
              <a:tr h="300446">
                <a:tc>
                  <a:txBody>
                    <a:bodyPr/>
                    <a:lstStyle/>
                    <a:p>
                      <a:pPr>
                        <a:lnSpc>
                          <a:spcPct val="115000"/>
                        </a:lnSpc>
                        <a:spcAft>
                          <a:spcPts val="1000"/>
                        </a:spcAft>
                      </a:pPr>
                      <a:r>
                        <a:rPr lang="es-ES" sz="1600" b="0" dirty="0">
                          <a:solidFill>
                            <a:schemeClr val="tx1"/>
                          </a:solidFill>
                          <a:effectLst/>
                        </a:rPr>
                        <a:t> Construir el documento </a:t>
                      </a:r>
                      <a:r>
                        <a:rPr lang="es-ES" sz="1600" b="0" dirty="0" err="1">
                          <a:solidFill>
                            <a:schemeClr val="tx1"/>
                          </a:solidFill>
                          <a:effectLst/>
                        </a:rPr>
                        <a:t>json</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925385457"/>
                  </a:ext>
                </a:extLst>
              </a:tr>
              <a:tr h="272045">
                <a:tc>
                  <a:txBody>
                    <a:bodyPr/>
                    <a:lstStyle/>
                    <a:p>
                      <a:pPr>
                        <a:lnSpc>
                          <a:spcPct val="115000"/>
                        </a:lnSpc>
                        <a:spcAft>
                          <a:spcPts val="1000"/>
                        </a:spcAft>
                      </a:pPr>
                      <a:r>
                        <a:rPr lang="es-ES" sz="1600" b="0" dirty="0">
                          <a:solidFill>
                            <a:schemeClr val="tx1"/>
                          </a:solidFill>
                          <a:effectLst/>
                        </a:rPr>
                        <a:t>Establecer la comunicación con json</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386998305"/>
                  </a:ext>
                </a:extLst>
              </a:tr>
              <a:tr h="901337">
                <a:tc>
                  <a:txBody>
                    <a:bodyPr/>
                    <a:lstStyle/>
                    <a:p>
                      <a:pPr>
                        <a:lnSpc>
                          <a:spcPct val="115000"/>
                        </a:lnSpc>
                      </a:pPr>
                      <a:r>
                        <a:rPr lang="es-EC" sz="1600" b="0" dirty="0">
                          <a:solidFill>
                            <a:schemeClr val="tx1"/>
                          </a:solidFill>
                          <a:effectLst/>
                        </a:rPr>
                        <a:t>El usuario debe ingresar al       sistema</a:t>
                      </a:r>
                    </a:p>
                    <a:p>
                      <a:pPr>
                        <a:lnSpc>
                          <a:spcPct val="115000"/>
                        </a:lnSpc>
                        <a:spcAft>
                          <a:spcPts val="1000"/>
                        </a:spcAft>
                      </a:pPr>
                      <a:r>
                        <a:rPr lang="es-EC" sz="1600" b="0" dirty="0">
                          <a:solidFill>
                            <a:schemeClr val="tx1"/>
                          </a:solidFill>
                          <a:effectLst/>
                        </a:rPr>
                        <a:t>El sistema cargue el estado de iluminarias en la interfaz móvil</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2840604278"/>
                  </a:ext>
                </a:extLst>
              </a:tr>
              <a:tr h="1959060">
                <a:tc>
                  <a:txBody>
                    <a:bodyPr/>
                    <a:lstStyle/>
                    <a:p>
                      <a:pPr>
                        <a:lnSpc>
                          <a:spcPct val="115000"/>
                        </a:lnSpc>
                        <a:spcAft>
                          <a:spcPts val="1000"/>
                        </a:spcAft>
                      </a:pPr>
                      <a:r>
                        <a:rPr lang="es-EC" sz="1600" b="0" dirty="0">
                          <a:solidFill>
                            <a:schemeClr val="tx1"/>
                          </a:solidFill>
                          <a:effectLst/>
                        </a:rPr>
                        <a:t>La señal es enviada desde el dispositivo móvil al servicio web y la placa leerá las nuevas peticiones para ejecutar las instrucciones. El sistema calcula el consumo y lo envía al cliente para que conozca el total del consumo energético</a:t>
                      </a:r>
                      <a:endParaRPr lang="es-EC"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439" marR="42439"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591135910"/>
                  </a:ext>
                </a:extLst>
              </a:tr>
            </a:tbl>
          </a:graphicData>
        </a:graphic>
      </p:graphicFrame>
      <p:pic>
        <p:nvPicPr>
          <p:cNvPr id="8" name="Picture 4" descr="Download Free png Sprint Png (91+ images in Collection) Page 1 ...">
            <a:extLst>
              <a:ext uri="{FF2B5EF4-FFF2-40B4-BE49-F238E27FC236}">
                <a16:creationId xmlns:a16="http://schemas.microsoft.com/office/drawing/2014/main" id="{E5F81BC3-D82A-43D5-A7C4-E2DA8397AFA5}"/>
              </a:ext>
            </a:extLst>
          </p:cNvPr>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7717062" y="1813310"/>
            <a:ext cx="3374948" cy="33749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mpty Box Filled Icon - Icono De Cajas Png Clipart - Full Size ...">
            <a:extLst>
              <a:ext uri="{FF2B5EF4-FFF2-40B4-BE49-F238E27FC236}">
                <a16:creationId xmlns:a16="http://schemas.microsoft.com/office/drawing/2014/main" id="{5B5C1582-C3F4-4F44-A1B8-5001198C7C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0696" y="4295217"/>
            <a:ext cx="1182950" cy="89986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FAECE360-64C5-44C9-99CA-8C67BF7E83B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7644126" y="5311797"/>
            <a:ext cx="3560372" cy="1585097"/>
          </a:xfrm>
          <a:prstGeom prst="rect">
            <a:avLst/>
          </a:prstGeom>
        </p:spPr>
      </p:pic>
      <p:pic>
        <p:nvPicPr>
          <p:cNvPr id="11" name="Picture 2" descr="Logo selenium png 6 » PNG Image">
            <a:extLst>
              <a:ext uri="{FF2B5EF4-FFF2-40B4-BE49-F238E27FC236}">
                <a16:creationId xmlns:a16="http://schemas.microsoft.com/office/drawing/2014/main" id="{C4EC6055-2E21-469D-9CFB-AA73BDD41F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342" t="12125" r="33335"/>
          <a:stretch/>
        </p:blipFill>
        <p:spPr bwMode="auto">
          <a:xfrm>
            <a:off x="10616736" y="5582552"/>
            <a:ext cx="971760" cy="100729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3F2B5D62-989B-4AD9-A9BC-C1B23F6FB71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324498" y="761839"/>
            <a:ext cx="2973733" cy="1319349"/>
          </a:xfrm>
          <a:prstGeom prst="rect">
            <a:avLst/>
          </a:prstGeom>
        </p:spPr>
      </p:pic>
      <p:pic>
        <p:nvPicPr>
          <p:cNvPr id="13" name="Imagen 12">
            <a:extLst>
              <a:ext uri="{FF2B5EF4-FFF2-40B4-BE49-F238E27FC236}">
                <a16:creationId xmlns:a16="http://schemas.microsoft.com/office/drawing/2014/main" id="{7D3E3ED9-5F0F-413B-A31C-DE1058BCFB3B}"/>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3153383" y="2971458"/>
            <a:ext cx="2015420" cy="1668115"/>
          </a:xfrm>
          <a:prstGeom prst="rect">
            <a:avLst/>
          </a:prstGeom>
        </p:spPr>
      </p:pic>
      <p:pic>
        <p:nvPicPr>
          <p:cNvPr id="14" name="Imagen 13">
            <a:extLst>
              <a:ext uri="{FF2B5EF4-FFF2-40B4-BE49-F238E27FC236}">
                <a16:creationId xmlns:a16="http://schemas.microsoft.com/office/drawing/2014/main" id="{75DB037D-DE42-4355-ADF3-33F349461481}"/>
              </a:ext>
            </a:extLst>
          </p:cNvPr>
          <p:cNvPicPr>
            <a:picLocks noChangeAspect="1"/>
          </p:cNvPicPr>
          <p:nvPr/>
        </p:nvPicPr>
        <p:blipFill>
          <a:blip r:embed="rId12"/>
          <a:stretch>
            <a:fillRect/>
          </a:stretch>
        </p:blipFill>
        <p:spPr>
          <a:xfrm>
            <a:off x="5175025" y="628984"/>
            <a:ext cx="2973733" cy="1494492"/>
          </a:xfrm>
          <a:prstGeom prst="rect">
            <a:avLst/>
          </a:prstGeom>
        </p:spPr>
      </p:pic>
      <p:pic>
        <p:nvPicPr>
          <p:cNvPr id="15" name="Imagen 14">
            <a:extLst>
              <a:ext uri="{FF2B5EF4-FFF2-40B4-BE49-F238E27FC236}">
                <a16:creationId xmlns:a16="http://schemas.microsoft.com/office/drawing/2014/main" id="{E95828D6-75CF-43FA-8AB6-F6F14CC4E0D3}"/>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9547854" y="1620581"/>
            <a:ext cx="2673003" cy="1296804"/>
          </a:xfrm>
          <a:prstGeom prst="rect">
            <a:avLst/>
          </a:prstGeom>
        </p:spPr>
      </p:pic>
      <p:pic>
        <p:nvPicPr>
          <p:cNvPr id="16" name="Imagen 15">
            <a:extLst>
              <a:ext uri="{FF2B5EF4-FFF2-40B4-BE49-F238E27FC236}">
                <a16:creationId xmlns:a16="http://schemas.microsoft.com/office/drawing/2014/main" id="{EDDE62A2-AB34-433F-A312-C9389177D9C6}"/>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10146183" y="3397276"/>
            <a:ext cx="2367441" cy="1296804"/>
          </a:xfrm>
          <a:prstGeom prst="rect">
            <a:avLst/>
          </a:prstGeom>
        </p:spPr>
      </p:pic>
      <p:sp>
        <p:nvSpPr>
          <p:cNvPr id="17" name="Flecha: a la derecha con muesca 16">
            <a:extLst>
              <a:ext uri="{FF2B5EF4-FFF2-40B4-BE49-F238E27FC236}">
                <a16:creationId xmlns:a16="http://schemas.microsoft.com/office/drawing/2014/main" id="{705F9777-DE94-4202-BC8B-ECFAD808446C}"/>
              </a:ext>
            </a:extLst>
          </p:cNvPr>
          <p:cNvSpPr/>
          <p:nvPr/>
        </p:nvSpPr>
        <p:spPr>
          <a:xfrm>
            <a:off x="3601591" y="2701028"/>
            <a:ext cx="1086351" cy="548469"/>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sz="2400"/>
          </a:p>
        </p:txBody>
      </p:sp>
      <p:sp>
        <p:nvSpPr>
          <p:cNvPr id="18" name="CuadroTexto 17">
            <a:extLst>
              <a:ext uri="{FF2B5EF4-FFF2-40B4-BE49-F238E27FC236}">
                <a16:creationId xmlns:a16="http://schemas.microsoft.com/office/drawing/2014/main" id="{DDC9C920-AE71-40D1-A382-F8E2591728B3}"/>
              </a:ext>
            </a:extLst>
          </p:cNvPr>
          <p:cNvSpPr txBox="1"/>
          <p:nvPr/>
        </p:nvSpPr>
        <p:spPr>
          <a:xfrm>
            <a:off x="8658570" y="2443389"/>
            <a:ext cx="1939553" cy="461665"/>
          </a:xfrm>
          <a:prstGeom prst="rect">
            <a:avLst/>
          </a:prstGeom>
          <a:noFill/>
        </p:spPr>
        <p:txBody>
          <a:bodyPr wrap="square" rtlCol="0">
            <a:spAutoFit/>
          </a:bodyPr>
          <a:lstStyle/>
          <a:p>
            <a:r>
              <a:rPr lang="es-EC" sz="2400" dirty="0"/>
              <a:t>20 min.</a:t>
            </a:r>
          </a:p>
        </p:txBody>
      </p:sp>
      <p:sp>
        <p:nvSpPr>
          <p:cNvPr id="19" name="CuadroTexto 18">
            <a:extLst>
              <a:ext uri="{FF2B5EF4-FFF2-40B4-BE49-F238E27FC236}">
                <a16:creationId xmlns:a16="http://schemas.microsoft.com/office/drawing/2014/main" id="{DE7CA799-88AC-4337-B9B0-4422EAF5E584}"/>
              </a:ext>
            </a:extLst>
          </p:cNvPr>
          <p:cNvSpPr txBox="1"/>
          <p:nvPr/>
        </p:nvSpPr>
        <p:spPr>
          <a:xfrm>
            <a:off x="8887841" y="3390450"/>
            <a:ext cx="1488891" cy="1200329"/>
          </a:xfrm>
          <a:prstGeom prst="rect">
            <a:avLst/>
          </a:prstGeom>
          <a:noFill/>
        </p:spPr>
        <p:txBody>
          <a:bodyPr wrap="square" rtlCol="0">
            <a:spAutoFit/>
          </a:bodyPr>
          <a:lstStyle/>
          <a:p>
            <a:r>
              <a:rPr lang="es-EC" sz="2400" dirty="0"/>
              <a:t>1 – 2     semanas </a:t>
            </a:r>
          </a:p>
          <a:p>
            <a:endParaRPr lang="es-EC" sz="2400" dirty="0"/>
          </a:p>
        </p:txBody>
      </p:sp>
      <p:pic>
        <p:nvPicPr>
          <p:cNvPr id="23" name="Imagen 22">
            <a:extLst>
              <a:ext uri="{FF2B5EF4-FFF2-40B4-BE49-F238E27FC236}">
                <a16:creationId xmlns:a16="http://schemas.microsoft.com/office/drawing/2014/main" id="{D863304E-0B6A-41F0-838D-BF41ABB7BC22}"/>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5005" t="31277" r="60381" b="32040"/>
          <a:stretch/>
        </p:blipFill>
        <p:spPr>
          <a:xfrm>
            <a:off x="254192" y="503169"/>
            <a:ext cx="765837" cy="697902"/>
          </a:xfrm>
          <a:prstGeom prst="rect">
            <a:avLst/>
          </a:prstGeom>
        </p:spPr>
      </p:pic>
      <p:pic>
        <p:nvPicPr>
          <p:cNvPr id="24" name="Imagen 23" descr="C:\Users\DELL\Desktop\ULEAM SEGUNDO SEMESTRE\Facci.png">
            <a:extLst>
              <a:ext uri="{FF2B5EF4-FFF2-40B4-BE49-F238E27FC236}">
                <a16:creationId xmlns:a16="http://schemas.microsoft.com/office/drawing/2014/main" id="{C4B6521B-4764-4C67-97CE-3A7266E71799}"/>
              </a:ext>
            </a:extLst>
          </p:cNvPr>
          <p:cNvPicPr/>
          <p:nvPr/>
        </p:nvPicPr>
        <p:blipFill rotWithShape="1">
          <a:blip r:embed="rId18">
            <a:extLst>
              <a:ext uri="{28A0092B-C50C-407E-A947-70E740481C1C}">
                <a14:useLocalDpi xmlns:a14="http://schemas.microsoft.com/office/drawing/2010/main" val="0"/>
              </a:ext>
            </a:extLst>
          </a:blip>
          <a:srcRect l="62625" t="1" r="10646" b="-13190"/>
          <a:stretch/>
        </p:blipFill>
        <p:spPr bwMode="auto">
          <a:xfrm>
            <a:off x="11327071" y="616846"/>
            <a:ext cx="570101" cy="5789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8141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Texto, Pizarra&#10;&#10;Descripción generada automáticamente">
            <a:extLst>
              <a:ext uri="{FF2B5EF4-FFF2-40B4-BE49-F238E27FC236}">
                <a16:creationId xmlns:a16="http://schemas.microsoft.com/office/drawing/2014/main" id="{8236288E-E0EA-4D60-80FC-97C7FF64E7B6}"/>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321" r="321"/>
          <a:stretch>
            <a:fillRect/>
          </a:stretch>
        </p:blipFill>
        <p:spPr/>
      </p:pic>
      <p:grpSp>
        <p:nvGrpSpPr>
          <p:cNvPr id="4" name="Group 3"/>
          <p:cNvGrpSpPr/>
          <p:nvPr/>
        </p:nvGrpSpPr>
        <p:grpSpPr>
          <a:xfrm rot="5400000">
            <a:off x="4872203"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0" name="Text Placeholder 13">
            <a:extLst>
              <a:ext uri="{FF2B5EF4-FFF2-40B4-BE49-F238E27FC236}">
                <a16:creationId xmlns:a16="http://schemas.microsoft.com/office/drawing/2014/main" id="{E8849FB4-1B0B-408F-AE73-34A1317EABC1}"/>
              </a:ext>
            </a:extLst>
          </p:cNvPr>
          <p:cNvSpPr txBox="1">
            <a:spLocks/>
          </p:cNvSpPr>
          <p:nvPr/>
        </p:nvSpPr>
        <p:spPr>
          <a:xfrm>
            <a:off x="1818913" y="2904082"/>
            <a:ext cx="8554173" cy="1252327"/>
          </a:xfrm>
          <a:custGeom>
            <a:avLst/>
            <a:gdLst>
              <a:gd name="connsiteX0" fmla="*/ 0 w 8554173"/>
              <a:gd name="connsiteY0" fmla="*/ 0 h 1252327"/>
              <a:gd name="connsiteX1" fmla="*/ 8554173 w 8554173"/>
              <a:gd name="connsiteY1" fmla="*/ 0 h 1252327"/>
              <a:gd name="connsiteX2" fmla="*/ 8554173 w 8554173"/>
              <a:gd name="connsiteY2" fmla="*/ 1252327 h 1252327"/>
              <a:gd name="connsiteX3" fmla="*/ 0 w 8554173"/>
              <a:gd name="connsiteY3" fmla="*/ 1252327 h 1252327"/>
              <a:gd name="connsiteX4" fmla="*/ 0 w 8554173"/>
              <a:gd name="connsiteY4" fmla="*/ 0 h 125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173" h="1252327" fill="none" extrusionOk="0">
                <a:moveTo>
                  <a:pt x="0" y="0"/>
                </a:moveTo>
                <a:cubicBezTo>
                  <a:pt x="2936473" y="-68477"/>
                  <a:pt x="5478821" y="-47607"/>
                  <a:pt x="8554173" y="0"/>
                </a:cubicBezTo>
                <a:cubicBezTo>
                  <a:pt x="8572928" y="609101"/>
                  <a:pt x="8661772" y="711443"/>
                  <a:pt x="8554173" y="1252327"/>
                </a:cubicBezTo>
                <a:cubicBezTo>
                  <a:pt x="6499098" y="1211678"/>
                  <a:pt x="1982616" y="1397337"/>
                  <a:pt x="0" y="1252327"/>
                </a:cubicBezTo>
                <a:cubicBezTo>
                  <a:pt x="-29300" y="838199"/>
                  <a:pt x="-103617" y="345236"/>
                  <a:pt x="0" y="0"/>
                </a:cubicBezTo>
                <a:close/>
              </a:path>
              <a:path w="8554173" h="1252327" stroke="0" extrusionOk="0">
                <a:moveTo>
                  <a:pt x="0" y="0"/>
                </a:moveTo>
                <a:cubicBezTo>
                  <a:pt x="4218340" y="-46910"/>
                  <a:pt x="4976970" y="-64144"/>
                  <a:pt x="8554173" y="0"/>
                </a:cubicBezTo>
                <a:cubicBezTo>
                  <a:pt x="8540041" y="347523"/>
                  <a:pt x="8445016" y="666718"/>
                  <a:pt x="8554173" y="1252327"/>
                </a:cubicBezTo>
                <a:cubicBezTo>
                  <a:pt x="7506943" y="1184635"/>
                  <a:pt x="1017380" y="1102769"/>
                  <a:pt x="0" y="1252327"/>
                </a:cubicBezTo>
                <a:cubicBezTo>
                  <a:pt x="48011" y="950094"/>
                  <a:pt x="8808" y="339441"/>
                  <a:pt x="0" y="0"/>
                </a:cubicBezTo>
                <a:close/>
              </a:path>
            </a:pathLst>
          </a:custGeom>
          <a:solidFill>
            <a:schemeClr val="accent5">
              <a:lumMod val="75000"/>
              <a:alpha val="36000"/>
            </a:schemeClr>
          </a:solidFill>
          <a:ln w="28575">
            <a:solidFill>
              <a:schemeClr val="bg1"/>
            </a:solidFill>
            <a:extLst>
              <a:ext uri="{C807C97D-BFC1-408E-A445-0C87EB9F89A2}">
                <ask:lineSketchStyleProps xmlns:ask="http://schemas.microsoft.com/office/drawing/2018/sketchyshapes" sd="1837454777">
                  <a:prstGeom prst="rect">
                    <a:avLst/>
                  </a:prstGeom>
                  <ask:type>
                    <ask:lineSketchCurved/>
                  </ask:type>
                </ask:lineSketchStyleProps>
              </a:ext>
            </a:extLst>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latin typeface="+mj-lt"/>
                <a:cs typeface="Arial" pitchFamily="34" charset="0"/>
              </a:rPr>
              <a:t>FASE DE DISEÑO</a:t>
            </a:r>
          </a:p>
        </p:txBody>
      </p:sp>
    </p:spTree>
    <p:extLst>
      <p:ext uri="{BB962C8B-B14F-4D97-AF65-F5344CB8AC3E}">
        <p14:creationId xmlns:p14="http://schemas.microsoft.com/office/powerpoint/2010/main" val="2941541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chemeClr val="accent5">
                    <a:lumMod val="75000"/>
                  </a:schemeClr>
                </a:solidFill>
              </a:rPr>
              <a:t>CIRCUITO</a:t>
            </a:r>
            <a:r>
              <a:rPr lang="en-US" altLang="ko-KR" sz="3600" b="1" dirty="0">
                <a:solidFill>
                  <a:schemeClr val="tx1">
                    <a:lumMod val="65000"/>
                    <a:lumOff val="35000"/>
                  </a:schemeClr>
                </a:solidFill>
              </a:rPr>
              <a:t> </a:t>
            </a:r>
            <a:r>
              <a:rPr lang="en-US" altLang="ko-KR" sz="3600" b="1" dirty="0">
                <a:solidFill>
                  <a:schemeClr val="tx1"/>
                </a:solidFill>
              </a:rPr>
              <a:t>ELÉCTRICO</a:t>
            </a:r>
            <a:endParaRPr lang="en-US" altLang="ko-KR" sz="2000" b="1" dirty="0">
              <a:latin typeface="+mj-lt"/>
              <a:cs typeface="Arial" pitchFamily="34" charset="0"/>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pic>
        <p:nvPicPr>
          <p:cNvPr id="9" name="Marcador de posición de imagen 3" descr="Esquemático&#10;&#10;Descripción generada automáticamente con confianza media">
            <a:extLst>
              <a:ext uri="{FF2B5EF4-FFF2-40B4-BE49-F238E27FC236}">
                <a16:creationId xmlns:a16="http://schemas.microsoft.com/office/drawing/2014/main" id="{2CD96A10-D1AF-402C-85BD-810DB47B79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30" r="1296" b="3794"/>
          <a:stretch/>
        </p:blipFill>
        <p:spPr>
          <a:xfrm>
            <a:off x="1852591" y="1181796"/>
            <a:ext cx="8961040" cy="5510190"/>
          </a:xfrm>
          <a:prstGeom prst="rect">
            <a:avLst/>
          </a:prstGeom>
          <a:ln>
            <a:solidFill>
              <a:schemeClr val="tx1"/>
            </a:solidFill>
          </a:ln>
        </p:spPr>
      </p:pic>
    </p:spTree>
    <p:extLst>
      <p:ext uri="{BB962C8B-B14F-4D97-AF65-F5344CB8AC3E}">
        <p14:creationId xmlns:p14="http://schemas.microsoft.com/office/powerpoint/2010/main" val="15585546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chemeClr val="accent5">
                    <a:lumMod val="75000"/>
                  </a:schemeClr>
                </a:solidFill>
              </a:rPr>
              <a:t>DISEÑO</a:t>
            </a:r>
            <a:r>
              <a:rPr lang="en-US" altLang="ko-KR" sz="3600" b="1" dirty="0">
                <a:solidFill>
                  <a:schemeClr val="accent3"/>
                </a:solidFill>
              </a:rPr>
              <a:t> </a:t>
            </a:r>
            <a:r>
              <a:rPr lang="en-US" altLang="ko-KR" sz="3600" b="1" dirty="0">
                <a:solidFill>
                  <a:schemeClr val="tx1">
                    <a:lumMod val="85000"/>
                    <a:lumOff val="15000"/>
                  </a:schemeClr>
                </a:solidFill>
              </a:rPr>
              <a:t>SERVICIO</a:t>
            </a:r>
            <a:r>
              <a:rPr lang="en-US" altLang="ko-KR" sz="3600" b="1" dirty="0">
                <a:solidFill>
                  <a:schemeClr val="accent3"/>
                </a:solidFill>
              </a:rPr>
              <a:t> </a:t>
            </a:r>
            <a:r>
              <a:rPr lang="en-US" altLang="ko-KR" sz="3600" b="1" dirty="0">
                <a:solidFill>
                  <a:schemeClr val="accent5">
                    <a:lumMod val="75000"/>
                  </a:schemeClr>
                </a:solidFill>
              </a:rPr>
              <a:t>WEB</a:t>
            </a:r>
            <a:endParaRPr lang="en-US" altLang="ko-KR" sz="1200" b="1" dirty="0">
              <a:solidFill>
                <a:schemeClr val="accent5">
                  <a:lumMod val="75000"/>
                </a:schemeClr>
              </a:solidFill>
              <a:latin typeface="+mj-lt"/>
              <a:cs typeface="Arial" pitchFamily="34" charset="0"/>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pic>
        <p:nvPicPr>
          <p:cNvPr id="7" name="Marcador de posición de imagen 5" descr="Diagrama&#10;&#10;Descripción generada automáticamente">
            <a:extLst>
              <a:ext uri="{FF2B5EF4-FFF2-40B4-BE49-F238E27FC236}">
                <a16:creationId xmlns:a16="http://schemas.microsoft.com/office/drawing/2014/main" id="{8B5C37D1-D922-4896-8FE6-93E30ACDD1F8}"/>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t="2734" b="2734"/>
          <a:stretch>
            <a:fillRect/>
          </a:stretch>
        </p:blipFill>
        <p:spPr>
          <a:xfrm>
            <a:off x="2483547" y="1161865"/>
            <a:ext cx="6789125" cy="4999784"/>
          </a:xfrm>
          <a:prstGeom prst="rect">
            <a:avLst/>
          </a:prstGeom>
        </p:spPr>
      </p:pic>
    </p:spTree>
    <p:extLst>
      <p:ext uri="{BB962C8B-B14F-4D97-AF65-F5344CB8AC3E}">
        <p14:creationId xmlns:p14="http://schemas.microsoft.com/office/powerpoint/2010/main" val="313953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3600" b="1" dirty="0">
                <a:solidFill>
                  <a:schemeClr val="accent5">
                    <a:lumMod val="75000"/>
                  </a:schemeClr>
                </a:solidFill>
              </a:rPr>
              <a:t>ANÁLISIS</a:t>
            </a:r>
            <a:r>
              <a:rPr lang="en-US" altLang="ko-KR" sz="3600" b="1" dirty="0">
                <a:solidFill>
                  <a:schemeClr val="tx1"/>
                </a:solidFill>
              </a:rPr>
              <a:t> DISEÑO </a:t>
            </a:r>
            <a:r>
              <a:rPr lang="en-US" altLang="ko-KR" sz="3600" b="1" dirty="0">
                <a:solidFill>
                  <a:schemeClr val="accent5">
                    <a:lumMod val="75000"/>
                  </a:schemeClr>
                </a:solidFill>
              </a:rPr>
              <a:t>PRELIMINAR</a:t>
            </a:r>
            <a:endParaRPr lang="ko-KR" altLang="en-US" sz="3600" b="1" dirty="0">
              <a:solidFill>
                <a:schemeClr val="accent5">
                  <a:lumMod val="75000"/>
                </a:schemeClr>
              </a:solidFill>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pic>
        <p:nvPicPr>
          <p:cNvPr id="8" name="Imagen7">
            <a:extLst>
              <a:ext uri="{FF2B5EF4-FFF2-40B4-BE49-F238E27FC236}">
                <a16:creationId xmlns:a16="http://schemas.microsoft.com/office/drawing/2014/main" id="{B107CC7D-481C-4EDF-9BD4-F3947046FDC2}"/>
              </a:ext>
            </a:extLst>
          </p:cNvPr>
          <p:cNvPicPr/>
          <p:nvPr/>
        </p:nvPicPr>
        <p:blipFill rotWithShape="1">
          <a:blip r:embed="rId5"/>
          <a:srcRect/>
          <a:stretch/>
        </p:blipFill>
        <p:spPr bwMode="auto">
          <a:xfrm>
            <a:off x="5711958" y="1041384"/>
            <a:ext cx="6240693" cy="5410449"/>
          </a:xfrm>
          <a:prstGeom prst="rect">
            <a:avLst/>
          </a:prstGeom>
        </p:spPr>
      </p:pic>
      <p:pic>
        <p:nvPicPr>
          <p:cNvPr id="9" name="Imagen4">
            <a:extLst>
              <a:ext uri="{FF2B5EF4-FFF2-40B4-BE49-F238E27FC236}">
                <a16:creationId xmlns:a16="http://schemas.microsoft.com/office/drawing/2014/main" id="{3AE3C6AE-AE9C-4191-919D-B4973D93209A}"/>
              </a:ext>
            </a:extLst>
          </p:cNvPr>
          <p:cNvPicPr/>
          <p:nvPr/>
        </p:nvPicPr>
        <p:blipFill rotWithShape="1">
          <a:blip r:embed="rId6"/>
          <a:srcRect l="28681"/>
          <a:stretch/>
        </p:blipFill>
        <p:spPr bwMode="auto">
          <a:xfrm>
            <a:off x="162759" y="1807226"/>
            <a:ext cx="5549199" cy="3995897"/>
          </a:xfrm>
          <a:prstGeom prst="rect">
            <a:avLst/>
          </a:prstGeom>
        </p:spPr>
      </p:pic>
      <p:sp>
        <p:nvSpPr>
          <p:cNvPr id="10" name="TextBox 62">
            <a:extLst>
              <a:ext uri="{FF2B5EF4-FFF2-40B4-BE49-F238E27FC236}">
                <a16:creationId xmlns:a16="http://schemas.microsoft.com/office/drawing/2014/main" id="{E144DAD2-89C8-45CE-B5F6-AF05F5E377F2}"/>
              </a:ext>
            </a:extLst>
          </p:cNvPr>
          <p:cNvSpPr txBox="1"/>
          <p:nvPr/>
        </p:nvSpPr>
        <p:spPr>
          <a:xfrm>
            <a:off x="7148967" y="6451833"/>
            <a:ext cx="3228283" cy="379656"/>
          </a:xfrm>
          <a:prstGeom prst="rect">
            <a:avLst/>
          </a:prstGeom>
          <a:noFill/>
        </p:spPr>
        <p:txBody>
          <a:bodyPr wrap="square" rtlCol="0">
            <a:spAutoFit/>
          </a:bodyPr>
          <a:lstStyle/>
          <a:p>
            <a:pPr algn="ctr"/>
            <a:r>
              <a:rPr lang="es-EC" altLang="ko-KR" sz="1867" b="1" dirty="0">
                <a:cs typeface="Arial" pitchFamily="34" charset="0"/>
              </a:rPr>
              <a:t>Diagrama de Secuencia</a:t>
            </a:r>
            <a:endParaRPr lang="ko-KR" altLang="en-US" sz="1867" b="1" dirty="0">
              <a:cs typeface="Arial" pitchFamily="34" charset="0"/>
            </a:endParaRPr>
          </a:p>
        </p:txBody>
      </p:sp>
      <p:sp>
        <p:nvSpPr>
          <p:cNvPr id="11" name="TextBox 62">
            <a:extLst>
              <a:ext uri="{FF2B5EF4-FFF2-40B4-BE49-F238E27FC236}">
                <a16:creationId xmlns:a16="http://schemas.microsoft.com/office/drawing/2014/main" id="{2E113E8B-8832-4B97-A357-0AFF7B6A79C8}"/>
              </a:ext>
            </a:extLst>
          </p:cNvPr>
          <p:cNvSpPr txBox="1"/>
          <p:nvPr/>
        </p:nvSpPr>
        <p:spPr>
          <a:xfrm>
            <a:off x="410509" y="1457287"/>
            <a:ext cx="5021015" cy="379656"/>
          </a:xfrm>
          <a:prstGeom prst="rect">
            <a:avLst/>
          </a:prstGeom>
          <a:noFill/>
        </p:spPr>
        <p:txBody>
          <a:bodyPr wrap="square" rtlCol="0">
            <a:spAutoFit/>
          </a:bodyPr>
          <a:lstStyle/>
          <a:p>
            <a:pPr algn="ctr"/>
            <a:r>
              <a:rPr lang="es-EC" altLang="ko-KR" sz="1867" b="1" dirty="0">
                <a:cs typeface="Arial" pitchFamily="34" charset="0"/>
              </a:rPr>
              <a:t>Consultar Consumo Energético</a:t>
            </a:r>
            <a:endParaRPr lang="ko-KR" altLang="en-US" sz="1867" b="1" dirty="0">
              <a:cs typeface="Arial" pitchFamily="34" charset="0"/>
            </a:endParaRPr>
          </a:p>
        </p:txBody>
      </p:sp>
      <p:sp>
        <p:nvSpPr>
          <p:cNvPr id="12" name="TextBox 62">
            <a:extLst>
              <a:ext uri="{FF2B5EF4-FFF2-40B4-BE49-F238E27FC236}">
                <a16:creationId xmlns:a16="http://schemas.microsoft.com/office/drawing/2014/main" id="{4BC58317-D53A-4C95-AE8E-1B905E09ECF1}"/>
              </a:ext>
            </a:extLst>
          </p:cNvPr>
          <p:cNvSpPr txBox="1"/>
          <p:nvPr/>
        </p:nvSpPr>
        <p:spPr>
          <a:xfrm>
            <a:off x="1489260" y="5991514"/>
            <a:ext cx="3228283" cy="379656"/>
          </a:xfrm>
          <a:prstGeom prst="rect">
            <a:avLst/>
          </a:prstGeom>
          <a:noFill/>
        </p:spPr>
        <p:txBody>
          <a:bodyPr wrap="square" rtlCol="0">
            <a:spAutoFit/>
          </a:bodyPr>
          <a:lstStyle/>
          <a:p>
            <a:pPr algn="ctr"/>
            <a:r>
              <a:rPr lang="es-EC" altLang="ko-KR" sz="1867" b="1" dirty="0">
                <a:cs typeface="Arial" pitchFamily="34" charset="0"/>
              </a:rPr>
              <a:t>Diagrama de </a:t>
            </a:r>
            <a:r>
              <a:rPr lang="es-EC" altLang="ko-KR" sz="1867" b="1" dirty="0" err="1">
                <a:cs typeface="Arial" pitchFamily="34" charset="0"/>
              </a:rPr>
              <a:t>Robustes</a:t>
            </a:r>
            <a:endParaRPr lang="ko-KR" altLang="en-US" sz="1867" b="1" dirty="0">
              <a:cs typeface="Arial" pitchFamily="34" charset="0"/>
            </a:endParaRPr>
          </a:p>
        </p:txBody>
      </p:sp>
    </p:spTree>
    <p:extLst>
      <p:ext uri="{BB962C8B-B14F-4D97-AF65-F5344CB8AC3E}">
        <p14:creationId xmlns:p14="http://schemas.microsoft.com/office/powerpoint/2010/main" val="35361929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chemeClr val="accent5">
                    <a:lumMod val="75000"/>
                  </a:schemeClr>
                </a:solidFill>
              </a:rPr>
              <a:t>MODELO</a:t>
            </a:r>
            <a:r>
              <a:rPr lang="en-US" altLang="ko-KR" sz="3600" b="1" dirty="0">
                <a:solidFill>
                  <a:schemeClr val="tx1">
                    <a:lumMod val="65000"/>
                    <a:lumOff val="35000"/>
                  </a:schemeClr>
                </a:solidFill>
              </a:rPr>
              <a:t> </a:t>
            </a:r>
            <a:r>
              <a:rPr lang="en-US" altLang="ko-KR" sz="3600" b="1" dirty="0"/>
              <a:t>DOMINIO</a:t>
            </a:r>
            <a:endParaRPr lang="en-US" altLang="ko-KR" sz="900" b="1" dirty="0">
              <a:solidFill>
                <a:schemeClr val="accent5">
                  <a:lumMod val="75000"/>
                </a:schemeClr>
              </a:solidFill>
              <a:latin typeface="+mj-lt"/>
              <a:cs typeface="Arial" pitchFamily="34" charset="0"/>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pic>
        <p:nvPicPr>
          <p:cNvPr id="8" name="Marcador de posición de imagen 22" descr="Diagrama&#10;&#10;Descripción generada automáticamente">
            <a:extLst>
              <a:ext uri="{FF2B5EF4-FFF2-40B4-BE49-F238E27FC236}">
                <a16:creationId xmlns:a16="http://schemas.microsoft.com/office/drawing/2014/main" id="{8DE8950A-B5CD-44FE-89B2-68504E033BA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139" t="5182" r="4643" b="5218"/>
          <a:stretch/>
        </p:blipFill>
        <p:spPr>
          <a:xfrm>
            <a:off x="2033076" y="1572694"/>
            <a:ext cx="7848871" cy="4238659"/>
          </a:xfrm>
          <a:prstGeom prst="rect">
            <a:avLst/>
          </a:prstGeom>
        </p:spPr>
      </p:pic>
    </p:spTree>
    <p:extLst>
      <p:ext uri="{BB962C8B-B14F-4D97-AF65-F5344CB8AC3E}">
        <p14:creationId xmlns:p14="http://schemas.microsoft.com/office/powerpoint/2010/main" val="1597951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F55B4C-0096-44EF-B806-1E0F3D79E9D7}"/>
              </a:ext>
            </a:extLst>
          </p:cNvPr>
          <p:cNvPicPr>
            <a:picLocks noChangeAspect="1"/>
          </p:cNvPicPr>
          <p:nvPr/>
        </p:nvPicPr>
        <p:blipFill rotWithShape="1">
          <a:blip r:embed="rId2">
            <a:alphaModFix amt="35000"/>
          </a:blip>
          <a:srcRect t="10562" b="10766"/>
          <a:stretch/>
        </p:blipFill>
        <p:spPr>
          <a:xfrm>
            <a:off x="20" y="0"/>
            <a:ext cx="12191980" cy="6857990"/>
          </a:xfrm>
          <a:prstGeom prst="rect">
            <a:avLst/>
          </a:prstGeom>
        </p:spPr>
      </p:pic>
      <p:grpSp>
        <p:nvGrpSpPr>
          <p:cNvPr id="7" name="Grupo 6">
            <a:extLst>
              <a:ext uri="{FF2B5EF4-FFF2-40B4-BE49-F238E27FC236}">
                <a16:creationId xmlns:a16="http://schemas.microsoft.com/office/drawing/2014/main" id="{53446F8D-A541-4016-A0AC-A3B145110B5C}"/>
              </a:ext>
            </a:extLst>
          </p:cNvPr>
          <p:cNvGrpSpPr/>
          <p:nvPr/>
        </p:nvGrpSpPr>
        <p:grpSpPr>
          <a:xfrm>
            <a:off x="709250" y="2851683"/>
            <a:ext cx="5039028" cy="972221"/>
            <a:chOff x="1460156" y="3018088"/>
            <a:chExt cx="4635844" cy="864000"/>
          </a:xfrm>
        </p:grpSpPr>
        <p:sp>
          <p:nvSpPr>
            <p:cNvPr id="35" name="Rectangle 26">
              <a:extLst>
                <a:ext uri="{FF2B5EF4-FFF2-40B4-BE49-F238E27FC236}">
                  <a16:creationId xmlns:a16="http://schemas.microsoft.com/office/drawing/2014/main" id="{B1BFB2BA-B392-425A-B762-FA2C068E0312}"/>
                </a:ext>
              </a:extLst>
            </p:cNvPr>
            <p:cNvSpPr/>
            <p:nvPr/>
          </p:nvSpPr>
          <p:spPr>
            <a:xfrm>
              <a:off x="1460156" y="3018088"/>
              <a:ext cx="4635844" cy="864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6" name="Rectangle 27">
              <a:extLst>
                <a:ext uri="{FF2B5EF4-FFF2-40B4-BE49-F238E27FC236}">
                  <a16:creationId xmlns:a16="http://schemas.microsoft.com/office/drawing/2014/main" id="{3771E357-D8E2-49C3-B7B7-215F80262B0B}"/>
                </a:ext>
              </a:extLst>
            </p:cNvPr>
            <p:cNvSpPr/>
            <p:nvPr/>
          </p:nvSpPr>
          <p:spPr>
            <a:xfrm>
              <a:off x="2512605" y="3089148"/>
              <a:ext cx="3438293" cy="672000"/>
            </a:xfrm>
            <a:prstGeom prst="rect">
              <a:avLst/>
            </a:prstGeom>
            <a:solidFill>
              <a:srgbClr val="903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rgbClr val="A0C458"/>
                </a:solidFill>
              </a:endParaRPr>
            </a:p>
          </p:txBody>
        </p:sp>
        <p:sp>
          <p:nvSpPr>
            <p:cNvPr id="37" name="Rectangle 28">
              <a:extLst>
                <a:ext uri="{FF2B5EF4-FFF2-40B4-BE49-F238E27FC236}">
                  <a16:creationId xmlns:a16="http://schemas.microsoft.com/office/drawing/2014/main" id="{2DF47F48-434E-4733-AF10-7181ABB9C5C7}"/>
                </a:ext>
              </a:extLst>
            </p:cNvPr>
            <p:cNvSpPr/>
            <p:nvPr/>
          </p:nvSpPr>
          <p:spPr>
            <a:xfrm>
              <a:off x="1624717" y="3121549"/>
              <a:ext cx="816000" cy="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8" name="TextBox 29">
              <a:extLst>
                <a:ext uri="{FF2B5EF4-FFF2-40B4-BE49-F238E27FC236}">
                  <a16:creationId xmlns:a16="http://schemas.microsoft.com/office/drawing/2014/main" id="{A3ED8DE0-7461-49BB-8ECC-C173BA32BB33}"/>
                </a:ext>
              </a:extLst>
            </p:cNvPr>
            <p:cNvSpPr txBox="1"/>
            <p:nvPr/>
          </p:nvSpPr>
          <p:spPr>
            <a:xfrm>
              <a:off x="1597068" y="3192359"/>
              <a:ext cx="807043" cy="519682"/>
            </a:xfrm>
            <a:prstGeom prst="rect">
              <a:avLst/>
            </a:prstGeom>
            <a:noFill/>
          </p:spPr>
          <p:txBody>
            <a:bodyPr wrap="square" rtlCol="0" anchor="ctr">
              <a:spAutoFit/>
            </a:bodyPr>
            <a:lstStyle/>
            <a:p>
              <a:pPr algn="ctr"/>
              <a:r>
                <a:rPr lang="en-US" altLang="ko-KR" sz="3200" b="1" dirty="0">
                  <a:solidFill>
                    <a:srgbClr val="903163"/>
                  </a:solidFill>
                  <a:latin typeface="Arial" pitchFamily="34" charset="0"/>
                  <a:cs typeface="Arial" pitchFamily="34" charset="0"/>
                </a:rPr>
                <a:t>02</a:t>
              </a:r>
              <a:endParaRPr lang="ko-KR" altLang="en-US" sz="3200" b="1" dirty="0">
                <a:solidFill>
                  <a:srgbClr val="903163"/>
                </a:solidFill>
                <a:latin typeface="Arial" pitchFamily="34" charset="0"/>
                <a:cs typeface="Arial" pitchFamily="34" charset="0"/>
              </a:endParaRPr>
            </a:p>
          </p:txBody>
        </p:sp>
        <p:sp>
          <p:nvSpPr>
            <p:cNvPr id="39" name="TextBox 12">
              <a:extLst>
                <a:ext uri="{FF2B5EF4-FFF2-40B4-BE49-F238E27FC236}">
                  <a16:creationId xmlns:a16="http://schemas.microsoft.com/office/drawing/2014/main" id="{37E33E78-58E3-42BD-9961-CC78D024FACB}"/>
                </a:ext>
              </a:extLst>
            </p:cNvPr>
            <p:cNvSpPr txBox="1"/>
            <p:nvPr/>
          </p:nvSpPr>
          <p:spPr bwMode="auto">
            <a:xfrm>
              <a:off x="2587073" y="3210319"/>
              <a:ext cx="3072341" cy="35557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OBJETIVO</a:t>
              </a:r>
              <a:endParaRPr lang="ko-KR" altLang="en-US" sz="2000" b="1" dirty="0">
                <a:solidFill>
                  <a:schemeClr val="bg1"/>
                </a:solidFill>
                <a:cs typeface="Arial" pitchFamily="34" charset="0"/>
              </a:endParaRPr>
            </a:p>
          </p:txBody>
        </p:sp>
      </p:grpSp>
      <p:grpSp>
        <p:nvGrpSpPr>
          <p:cNvPr id="9" name="Grupo 8">
            <a:extLst>
              <a:ext uri="{FF2B5EF4-FFF2-40B4-BE49-F238E27FC236}">
                <a16:creationId xmlns:a16="http://schemas.microsoft.com/office/drawing/2014/main" id="{7120A9FD-A837-4824-9479-DCD9FE531C66}"/>
              </a:ext>
            </a:extLst>
          </p:cNvPr>
          <p:cNvGrpSpPr/>
          <p:nvPr/>
        </p:nvGrpSpPr>
        <p:grpSpPr>
          <a:xfrm>
            <a:off x="714884" y="3974175"/>
            <a:ext cx="5039028" cy="972221"/>
            <a:chOff x="1458550" y="4050616"/>
            <a:chExt cx="4635844" cy="864000"/>
          </a:xfrm>
        </p:grpSpPr>
        <p:sp>
          <p:nvSpPr>
            <p:cNvPr id="40" name="Rectangle 33">
              <a:extLst>
                <a:ext uri="{FF2B5EF4-FFF2-40B4-BE49-F238E27FC236}">
                  <a16:creationId xmlns:a16="http://schemas.microsoft.com/office/drawing/2014/main" id="{9866A052-E434-4102-B883-43207B15B74E}"/>
                </a:ext>
              </a:extLst>
            </p:cNvPr>
            <p:cNvSpPr/>
            <p:nvPr/>
          </p:nvSpPr>
          <p:spPr>
            <a:xfrm>
              <a:off x="1458550" y="4050616"/>
              <a:ext cx="4635844" cy="864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1" name="Rectangle 34">
              <a:extLst>
                <a:ext uri="{FF2B5EF4-FFF2-40B4-BE49-F238E27FC236}">
                  <a16:creationId xmlns:a16="http://schemas.microsoft.com/office/drawing/2014/main" id="{113FA34E-A845-471B-88A1-FDE451756F8C}"/>
                </a:ext>
              </a:extLst>
            </p:cNvPr>
            <p:cNvSpPr/>
            <p:nvPr/>
          </p:nvSpPr>
          <p:spPr>
            <a:xfrm>
              <a:off x="2541068" y="4111538"/>
              <a:ext cx="3450309" cy="672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2" name="Rectangle 35">
              <a:extLst>
                <a:ext uri="{FF2B5EF4-FFF2-40B4-BE49-F238E27FC236}">
                  <a16:creationId xmlns:a16="http://schemas.microsoft.com/office/drawing/2014/main" id="{1E3AAEB8-5986-4EFE-8731-51C496C98B4D}"/>
                </a:ext>
              </a:extLst>
            </p:cNvPr>
            <p:cNvSpPr/>
            <p:nvPr/>
          </p:nvSpPr>
          <p:spPr>
            <a:xfrm>
              <a:off x="1606512" y="4136292"/>
              <a:ext cx="816000" cy="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3" name="TextBox 36">
              <a:extLst>
                <a:ext uri="{FF2B5EF4-FFF2-40B4-BE49-F238E27FC236}">
                  <a16:creationId xmlns:a16="http://schemas.microsoft.com/office/drawing/2014/main" id="{67659171-2E5C-4F42-851F-6D780BC9FC78}"/>
                </a:ext>
              </a:extLst>
            </p:cNvPr>
            <p:cNvSpPr txBox="1"/>
            <p:nvPr/>
          </p:nvSpPr>
          <p:spPr>
            <a:xfrm>
              <a:off x="1609565" y="4238894"/>
              <a:ext cx="807043" cy="519682"/>
            </a:xfrm>
            <a:prstGeom prst="rect">
              <a:avLst/>
            </a:prstGeom>
            <a:noFill/>
          </p:spPr>
          <p:txBody>
            <a:bodyPr wrap="square" rtlCol="0" anchor="ctr">
              <a:spAutoFit/>
            </a:bodyPr>
            <a:lstStyle/>
            <a:p>
              <a:pPr algn="ctr"/>
              <a:r>
                <a:rPr lang="en-US" altLang="ko-KR" sz="3200" b="1" dirty="0">
                  <a:solidFill>
                    <a:srgbClr val="317047"/>
                  </a:solidFill>
                  <a:latin typeface="Arial" pitchFamily="34" charset="0"/>
                  <a:cs typeface="Arial" pitchFamily="34" charset="0"/>
                </a:rPr>
                <a:t>03</a:t>
              </a:r>
              <a:endParaRPr lang="ko-KR" altLang="en-US" sz="3200" b="1" dirty="0">
                <a:solidFill>
                  <a:srgbClr val="317047"/>
                </a:solidFill>
                <a:latin typeface="Arial" pitchFamily="34" charset="0"/>
                <a:cs typeface="Arial" pitchFamily="34" charset="0"/>
              </a:endParaRPr>
            </a:p>
          </p:txBody>
        </p:sp>
      </p:grpSp>
      <p:sp>
        <p:nvSpPr>
          <p:cNvPr id="44" name="TextBox 12">
            <a:extLst>
              <a:ext uri="{FF2B5EF4-FFF2-40B4-BE49-F238E27FC236}">
                <a16:creationId xmlns:a16="http://schemas.microsoft.com/office/drawing/2014/main" id="{F692E782-FC67-4A71-879C-5F0582F3553C}"/>
              </a:ext>
            </a:extLst>
          </p:cNvPr>
          <p:cNvSpPr txBox="1"/>
          <p:nvPr/>
        </p:nvSpPr>
        <p:spPr bwMode="auto">
          <a:xfrm>
            <a:off x="2934228" y="5126506"/>
            <a:ext cx="6417399" cy="33855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dirty="0">
                <a:solidFill>
                  <a:schemeClr val="bg1"/>
                </a:solidFill>
                <a:latin typeface="Arial" pitchFamily="34" charset="0"/>
                <a:cs typeface="Arial" pitchFamily="34" charset="0"/>
              </a:rPr>
              <a:t>Get a modern PowerPoint  Presentation that is beautifully designed</a:t>
            </a:r>
            <a:endParaRPr lang="ko-KR" altLang="en-US" sz="1600" dirty="0">
              <a:solidFill>
                <a:schemeClr val="bg1"/>
              </a:solidFill>
              <a:latin typeface="Arial" pitchFamily="34" charset="0"/>
              <a:cs typeface="Arial" pitchFamily="34" charset="0"/>
            </a:endParaRPr>
          </a:p>
        </p:txBody>
      </p:sp>
      <p:sp>
        <p:nvSpPr>
          <p:cNvPr id="49" name="TextBox 12">
            <a:extLst>
              <a:ext uri="{FF2B5EF4-FFF2-40B4-BE49-F238E27FC236}">
                <a16:creationId xmlns:a16="http://schemas.microsoft.com/office/drawing/2014/main" id="{614AF6B5-AB01-4BCF-8F95-99FC880092E1}"/>
              </a:ext>
            </a:extLst>
          </p:cNvPr>
          <p:cNvSpPr txBox="1"/>
          <p:nvPr/>
        </p:nvSpPr>
        <p:spPr bwMode="auto">
          <a:xfrm>
            <a:off x="1962665" y="4210136"/>
            <a:ext cx="403244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MARCO TEÓRICO</a:t>
            </a:r>
          </a:p>
        </p:txBody>
      </p:sp>
      <p:grpSp>
        <p:nvGrpSpPr>
          <p:cNvPr id="50" name="Grupo 49">
            <a:extLst>
              <a:ext uri="{FF2B5EF4-FFF2-40B4-BE49-F238E27FC236}">
                <a16:creationId xmlns:a16="http://schemas.microsoft.com/office/drawing/2014/main" id="{35397960-5FDB-4EB3-A39F-8DA1AB5BD4F5}"/>
              </a:ext>
            </a:extLst>
          </p:cNvPr>
          <p:cNvGrpSpPr/>
          <p:nvPr/>
        </p:nvGrpSpPr>
        <p:grpSpPr>
          <a:xfrm>
            <a:off x="717395" y="1732744"/>
            <a:ext cx="5039028" cy="972221"/>
            <a:chOff x="1516457" y="864734"/>
            <a:chExt cx="3476883" cy="648000"/>
          </a:xfrm>
        </p:grpSpPr>
        <p:sp>
          <p:nvSpPr>
            <p:cNvPr id="51" name="Rectangle 8">
              <a:extLst>
                <a:ext uri="{FF2B5EF4-FFF2-40B4-BE49-F238E27FC236}">
                  <a16:creationId xmlns:a16="http://schemas.microsoft.com/office/drawing/2014/main" id="{F4306451-9335-4EB7-8346-9441742906E6}"/>
                </a:ext>
              </a:extLst>
            </p:cNvPr>
            <p:cNvSpPr/>
            <p:nvPr/>
          </p:nvSpPr>
          <p:spPr>
            <a:xfrm>
              <a:off x="1516457" y="864734"/>
              <a:ext cx="3476883" cy="648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2" name="Rectangle 10">
              <a:extLst>
                <a:ext uri="{FF2B5EF4-FFF2-40B4-BE49-F238E27FC236}">
                  <a16:creationId xmlns:a16="http://schemas.microsoft.com/office/drawing/2014/main" id="{A5B08149-FFC2-459F-B3D8-41B911388DCF}"/>
                </a:ext>
              </a:extLst>
            </p:cNvPr>
            <p:cNvSpPr/>
            <p:nvPr/>
          </p:nvSpPr>
          <p:spPr>
            <a:xfrm>
              <a:off x="2309972" y="931845"/>
              <a:ext cx="2604900"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53" name="Rectangle 9">
              <a:extLst>
                <a:ext uri="{FF2B5EF4-FFF2-40B4-BE49-F238E27FC236}">
                  <a16:creationId xmlns:a16="http://schemas.microsoft.com/office/drawing/2014/main" id="{23CB0274-781E-4756-AAAD-BB22032068BA}"/>
                </a:ext>
              </a:extLst>
            </p:cNvPr>
            <p:cNvSpPr/>
            <p:nvPr/>
          </p:nvSpPr>
          <p:spPr>
            <a:xfrm>
              <a:off x="1626224" y="930460"/>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altLang="ko-KR" sz="2400" dirty="0"/>
                <a:t>C</a:t>
              </a:r>
              <a:endParaRPr lang="ko-KR" altLang="en-US" sz="2400" dirty="0"/>
            </a:p>
          </p:txBody>
        </p:sp>
        <p:sp>
          <p:nvSpPr>
            <p:cNvPr id="54" name="TextBox 12">
              <a:extLst>
                <a:ext uri="{FF2B5EF4-FFF2-40B4-BE49-F238E27FC236}">
                  <a16:creationId xmlns:a16="http://schemas.microsoft.com/office/drawing/2014/main" id="{002B520C-35E7-4595-91D2-4F68E925CC70}"/>
                </a:ext>
              </a:extLst>
            </p:cNvPr>
            <p:cNvSpPr txBox="1"/>
            <p:nvPr/>
          </p:nvSpPr>
          <p:spPr bwMode="auto">
            <a:xfrm>
              <a:off x="2389924" y="1055394"/>
              <a:ext cx="1949989" cy="26667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s-EC" altLang="ko-KR" sz="2000" b="1" dirty="0">
                  <a:solidFill>
                    <a:schemeClr val="bg1"/>
                  </a:solidFill>
                  <a:cs typeface="Arial" pitchFamily="34" charset="0"/>
                </a:rPr>
                <a:t>PROBLEMA</a:t>
              </a:r>
              <a:endParaRPr lang="ko-KR" altLang="en-US" sz="2000" b="1" dirty="0">
                <a:solidFill>
                  <a:schemeClr val="bg1"/>
                </a:solidFill>
                <a:cs typeface="Arial" pitchFamily="34" charset="0"/>
              </a:endParaRPr>
            </a:p>
          </p:txBody>
        </p:sp>
        <p:sp>
          <p:nvSpPr>
            <p:cNvPr id="55" name="TextBox 14">
              <a:extLst>
                <a:ext uri="{FF2B5EF4-FFF2-40B4-BE49-F238E27FC236}">
                  <a16:creationId xmlns:a16="http://schemas.microsoft.com/office/drawing/2014/main" id="{68B75531-319C-4442-8C6D-5636C2C6856B}"/>
                </a:ext>
              </a:extLst>
            </p:cNvPr>
            <p:cNvSpPr txBox="1"/>
            <p:nvPr/>
          </p:nvSpPr>
          <p:spPr>
            <a:xfrm>
              <a:off x="1626224" y="946082"/>
              <a:ext cx="605282" cy="438581"/>
            </a:xfrm>
            <a:prstGeom prst="rect">
              <a:avLst/>
            </a:prstGeom>
            <a:noFill/>
          </p:spPr>
          <p:txBody>
            <a:bodyPr wrap="square" rtlCol="0" anchor="ctr">
              <a:spAutoFit/>
            </a:bodyPr>
            <a:lstStyle/>
            <a:p>
              <a:pPr algn="ctr"/>
              <a:r>
                <a:rPr lang="en-US" altLang="ko-KR" sz="3200" b="1" dirty="0">
                  <a:solidFill>
                    <a:schemeClr val="accent1"/>
                  </a:solidFill>
                  <a:latin typeface="Arial" pitchFamily="34" charset="0"/>
                  <a:cs typeface="Arial" pitchFamily="34" charset="0"/>
                </a:rPr>
                <a:t>01</a:t>
              </a:r>
              <a:endParaRPr lang="ko-KR" altLang="en-US" sz="3200" b="1" dirty="0">
                <a:solidFill>
                  <a:schemeClr val="accent1"/>
                </a:solidFill>
                <a:latin typeface="Arial" pitchFamily="34" charset="0"/>
                <a:cs typeface="Arial" pitchFamily="34" charset="0"/>
              </a:endParaRPr>
            </a:p>
          </p:txBody>
        </p:sp>
      </p:grpSp>
      <p:sp>
        <p:nvSpPr>
          <p:cNvPr id="64" name="Rectangle 41">
            <a:extLst>
              <a:ext uri="{FF2B5EF4-FFF2-40B4-BE49-F238E27FC236}">
                <a16:creationId xmlns:a16="http://schemas.microsoft.com/office/drawing/2014/main" id="{5F2FEA3E-F8E4-4A58-85DC-28770AE3BB1E}"/>
              </a:ext>
            </a:extLst>
          </p:cNvPr>
          <p:cNvSpPr/>
          <p:nvPr/>
        </p:nvSpPr>
        <p:spPr>
          <a:xfrm>
            <a:off x="6423132" y="5155709"/>
            <a:ext cx="816000" cy="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0" name="Grupo 9">
            <a:extLst>
              <a:ext uri="{FF2B5EF4-FFF2-40B4-BE49-F238E27FC236}">
                <a16:creationId xmlns:a16="http://schemas.microsoft.com/office/drawing/2014/main" id="{C60DBF29-640A-4802-887C-65D58E19AE3D}"/>
              </a:ext>
            </a:extLst>
          </p:cNvPr>
          <p:cNvGrpSpPr/>
          <p:nvPr/>
        </p:nvGrpSpPr>
        <p:grpSpPr>
          <a:xfrm>
            <a:off x="689902" y="5093114"/>
            <a:ext cx="5039028" cy="972221"/>
            <a:chOff x="1458550" y="5062496"/>
            <a:chExt cx="4635844" cy="864000"/>
          </a:xfrm>
        </p:grpSpPr>
        <p:sp>
          <p:nvSpPr>
            <p:cNvPr id="45" name="Rectangle 39">
              <a:extLst>
                <a:ext uri="{FF2B5EF4-FFF2-40B4-BE49-F238E27FC236}">
                  <a16:creationId xmlns:a16="http://schemas.microsoft.com/office/drawing/2014/main" id="{88AD2A56-9C25-475D-9C80-CC5B622EF9B9}"/>
                </a:ext>
              </a:extLst>
            </p:cNvPr>
            <p:cNvSpPr/>
            <p:nvPr/>
          </p:nvSpPr>
          <p:spPr>
            <a:xfrm>
              <a:off x="1458550" y="5062496"/>
              <a:ext cx="4635844" cy="864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6" name="Rectangle 40">
              <a:extLst>
                <a:ext uri="{FF2B5EF4-FFF2-40B4-BE49-F238E27FC236}">
                  <a16:creationId xmlns:a16="http://schemas.microsoft.com/office/drawing/2014/main" id="{D33350BB-F803-4758-8A06-0E5AA547F979}"/>
                </a:ext>
              </a:extLst>
            </p:cNvPr>
            <p:cNvSpPr/>
            <p:nvPr/>
          </p:nvSpPr>
          <p:spPr>
            <a:xfrm>
              <a:off x="2541068" y="5158496"/>
              <a:ext cx="3450309" cy="672000"/>
            </a:xfrm>
            <a:prstGeom prst="rect">
              <a:avLst/>
            </a:prstGeom>
            <a:solidFill>
              <a:srgbClr val="E9DF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FFC000"/>
                </a:solidFill>
              </a:endParaRPr>
            </a:p>
          </p:txBody>
        </p:sp>
        <p:sp>
          <p:nvSpPr>
            <p:cNvPr id="47" name="Rectangle 41">
              <a:extLst>
                <a:ext uri="{FF2B5EF4-FFF2-40B4-BE49-F238E27FC236}">
                  <a16:creationId xmlns:a16="http://schemas.microsoft.com/office/drawing/2014/main" id="{2D626CD8-095C-4671-8856-AEAB87702257}"/>
                </a:ext>
              </a:extLst>
            </p:cNvPr>
            <p:cNvSpPr/>
            <p:nvPr/>
          </p:nvSpPr>
          <p:spPr>
            <a:xfrm>
              <a:off x="1642510" y="5175180"/>
              <a:ext cx="816000" cy="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48" name="TextBox 42">
              <a:extLst>
                <a:ext uri="{FF2B5EF4-FFF2-40B4-BE49-F238E27FC236}">
                  <a16:creationId xmlns:a16="http://schemas.microsoft.com/office/drawing/2014/main" id="{5104AB8D-23F8-401A-AB22-30C589305142}"/>
                </a:ext>
              </a:extLst>
            </p:cNvPr>
            <p:cNvSpPr txBox="1"/>
            <p:nvPr/>
          </p:nvSpPr>
          <p:spPr>
            <a:xfrm>
              <a:off x="1629196" y="5247016"/>
              <a:ext cx="807043" cy="584775"/>
            </a:xfrm>
            <a:prstGeom prst="rect">
              <a:avLst/>
            </a:prstGeom>
            <a:noFill/>
          </p:spPr>
          <p:txBody>
            <a:bodyPr wrap="square" rtlCol="0" anchor="ctr">
              <a:spAutoFit/>
            </a:bodyPr>
            <a:lstStyle/>
            <a:p>
              <a:pPr algn="ctr"/>
              <a:r>
                <a:rPr lang="en-US" altLang="ko-KR" sz="3200" b="1" dirty="0">
                  <a:solidFill>
                    <a:schemeClr val="accent4"/>
                  </a:solidFill>
                  <a:latin typeface="Arial" pitchFamily="34" charset="0"/>
                  <a:cs typeface="Arial" pitchFamily="34" charset="0"/>
                </a:rPr>
                <a:t>04</a:t>
              </a:r>
              <a:endParaRPr lang="ko-KR" altLang="en-US" sz="3200" b="1" dirty="0">
                <a:solidFill>
                  <a:schemeClr val="accent4"/>
                </a:solidFill>
                <a:latin typeface="Arial" pitchFamily="34" charset="0"/>
                <a:cs typeface="Arial" pitchFamily="34" charset="0"/>
              </a:endParaRPr>
            </a:p>
          </p:txBody>
        </p:sp>
        <p:sp>
          <p:nvSpPr>
            <p:cNvPr id="72" name="TextBox 12">
              <a:extLst>
                <a:ext uri="{FF2B5EF4-FFF2-40B4-BE49-F238E27FC236}">
                  <a16:creationId xmlns:a16="http://schemas.microsoft.com/office/drawing/2014/main" id="{95D4486B-7987-40F6-AFE6-EC48CD47A440}"/>
                </a:ext>
              </a:extLst>
            </p:cNvPr>
            <p:cNvSpPr txBox="1"/>
            <p:nvPr/>
          </p:nvSpPr>
          <p:spPr bwMode="auto">
            <a:xfrm>
              <a:off x="2603267" y="5169006"/>
              <a:ext cx="3205383" cy="62908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MÉTODO INVESTIGACIÓN</a:t>
              </a:r>
            </a:p>
          </p:txBody>
        </p:sp>
      </p:grpSp>
      <p:pic>
        <p:nvPicPr>
          <p:cNvPr id="76" name="Imagen 75">
            <a:extLst>
              <a:ext uri="{FF2B5EF4-FFF2-40B4-BE49-F238E27FC236}">
                <a16:creationId xmlns:a16="http://schemas.microsoft.com/office/drawing/2014/main" id="{1159F83D-DD35-495F-BDE3-28D890A44B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78" name="Imagen 77" descr="C:\Users\DELL\Desktop\ULEAM SEGUNDO SEMESTRE\Facci.png">
            <a:extLst>
              <a:ext uri="{FF2B5EF4-FFF2-40B4-BE49-F238E27FC236}">
                <a16:creationId xmlns:a16="http://schemas.microsoft.com/office/drawing/2014/main" id="{6C013E12-282D-472E-AFF0-89A612344A47}"/>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79" name="Title 1">
            <a:extLst>
              <a:ext uri="{FF2B5EF4-FFF2-40B4-BE49-F238E27FC236}">
                <a16:creationId xmlns:a16="http://schemas.microsoft.com/office/drawing/2014/main" id="{29ECF25F-BB86-4A07-A529-BA62AB0C6903}"/>
              </a:ext>
            </a:extLst>
          </p:cNvPr>
          <p:cNvSpPr txBox="1">
            <a:spLocks/>
          </p:cNvSpPr>
          <p:nvPr/>
        </p:nvSpPr>
        <p:spPr>
          <a:xfrm>
            <a:off x="1358831" y="649742"/>
            <a:ext cx="9078391" cy="64084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ko-KR" sz="3600" b="1" dirty="0">
                <a:solidFill>
                  <a:schemeClr val="tx1"/>
                </a:solidFill>
              </a:rPr>
              <a:t>Agenda de </a:t>
            </a:r>
            <a:r>
              <a:rPr lang="en-US" altLang="ko-KR" sz="3600" b="1" dirty="0" err="1">
                <a:solidFill>
                  <a:schemeClr val="tx1"/>
                </a:solidFill>
              </a:rPr>
              <a:t>presentación</a:t>
            </a:r>
            <a:endParaRPr lang="ko-KR" altLang="en-US" sz="3600" b="1" dirty="0">
              <a:solidFill>
                <a:schemeClr val="tx1"/>
              </a:solidFill>
            </a:endParaRPr>
          </a:p>
        </p:txBody>
      </p:sp>
      <p:grpSp>
        <p:nvGrpSpPr>
          <p:cNvPr id="80" name="Grupo 79">
            <a:extLst>
              <a:ext uri="{FF2B5EF4-FFF2-40B4-BE49-F238E27FC236}">
                <a16:creationId xmlns:a16="http://schemas.microsoft.com/office/drawing/2014/main" id="{D7E9D5F7-A1ED-4AE4-B292-0B7997552147}"/>
              </a:ext>
            </a:extLst>
          </p:cNvPr>
          <p:cNvGrpSpPr/>
          <p:nvPr/>
        </p:nvGrpSpPr>
        <p:grpSpPr>
          <a:xfrm>
            <a:off x="6142926" y="1718162"/>
            <a:ext cx="5172594" cy="1127654"/>
            <a:chOff x="1516456" y="864734"/>
            <a:chExt cx="3569042" cy="751599"/>
          </a:xfrm>
        </p:grpSpPr>
        <p:sp>
          <p:nvSpPr>
            <p:cNvPr id="81" name="Rectangle 8">
              <a:extLst>
                <a:ext uri="{FF2B5EF4-FFF2-40B4-BE49-F238E27FC236}">
                  <a16:creationId xmlns:a16="http://schemas.microsoft.com/office/drawing/2014/main" id="{9D559408-A50E-4784-9499-67051D540043}"/>
                </a:ext>
              </a:extLst>
            </p:cNvPr>
            <p:cNvSpPr/>
            <p:nvPr/>
          </p:nvSpPr>
          <p:spPr>
            <a:xfrm>
              <a:off x="1516456" y="864734"/>
              <a:ext cx="3569042" cy="648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2" name="Rectangle 10">
              <a:extLst>
                <a:ext uri="{FF2B5EF4-FFF2-40B4-BE49-F238E27FC236}">
                  <a16:creationId xmlns:a16="http://schemas.microsoft.com/office/drawing/2014/main" id="{AE740D06-8570-4FA0-AE16-1DEBC6A26670}"/>
                </a:ext>
              </a:extLst>
            </p:cNvPr>
            <p:cNvSpPr/>
            <p:nvPr/>
          </p:nvSpPr>
          <p:spPr>
            <a:xfrm>
              <a:off x="2309972" y="931845"/>
              <a:ext cx="2683367" cy="504000"/>
            </a:xfrm>
            <a:prstGeom prst="rect">
              <a:avLst/>
            </a:prstGeom>
            <a:solidFill>
              <a:srgbClr val="459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83" name="Rectangle 9">
              <a:extLst>
                <a:ext uri="{FF2B5EF4-FFF2-40B4-BE49-F238E27FC236}">
                  <a16:creationId xmlns:a16="http://schemas.microsoft.com/office/drawing/2014/main" id="{C1C1339C-9D41-4172-9FD4-D216FC0DEF7E}"/>
                </a:ext>
              </a:extLst>
            </p:cNvPr>
            <p:cNvSpPr/>
            <p:nvPr/>
          </p:nvSpPr>
          <p:spPr>
            <a:xfrm>
              <a:off x="1626224" y="930460"/>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altLang="ko-KR" sz="2400" dirty="0"/>
                <a:t>C</a:t>
              </a:r>
              <a:endParaRPr lang="ko-KR" altLang="en-US" sz="2400" dirty="0"/>
            </a:p>
          </p:txBody>
        </p:sp>
        <p:sp>
          <p:nvSpPr>
            <p:cNvPr id="84" name="TextBox 12">
              <a:extLst>
                <a:ext uri="{FF2B5EF4-FFF2-40B4-BE49-F238E27FC236}">
                  <a16:creationId xmlns:a16="http://schemas.microsoft.com/office/drawing/2014/main" id="{A9B47153-373F-47E0-B02D-ADD9691212CB}"/>
                </a:ext>
              </a:extLst>
            </p:cNvPr>
            <p:cNvSpPr txBox="1"/>
            <p:nvPr/>
          </p:nvSpPr>
          <p:spPr bwMode="auto">
            <a:xfrm>
              <a:off x="2337761" y="939378"/>
              <a:ext cx="2694495" cy="67695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METODOLOGÍA PROPUESTA TECNOLÓGICA</a:t>
              </a:r>
            </a:p>
            <a:p>
              <a:pPr>
                <a:defRPr/>
              </a:pPr>
              <a:endParaRPr lang="ko-KR" altLang="en-US" sz="2000" b="1" dirty="0">
                <a:solidFill>
                  <a:schemeClr val="bg1"/>
                </a:solidFill>
                <a:cs typeface="Arial" pitchFamily="34" charset="0"/>
              </a:endParaRPr>
            </a:p>
          </p:txBody>
        </p:sp>
        <p:sp>
          <p:nvSpPr>
            <p:cNvPr id="85" name="TextBox 14">
              <a:extLst>
                <a:ext uri="{FF2B5EF4-FFF2-40B4-BE49-F238E27FC236}">
                  <a16:creationId xmlns:a16="http://schemas.microsoft.com/office/drawing/2014/main" id="{F5ACA241-1E4D-4DB0-8A05-C6B7FB3E82F6}"/>
                </a:ext>
              </a:extLst>
            </p:cNvPr>
            <p:cNvSpPr txBox="1"/>
            <p:nvPr/>
          </p:nvSpPr>
          <p:spPr>
            <a:xfrm>
              <a:off x="1626224" y="970492"/>
              <a:ext cx="605282" cy="389761"/>
            </a:xfrm>
            <a:prstGeom prst="rect">
              <a:avLst/>
            </a:prstGeom>
            <a:noFill/>
          </p:spPr>
          <p:txBody>
            <a:bodyPr wrap="square" rtlCol="0" anchor="ctr">
              <a:spAutoFit/>
            </a:bodyPr>
            <a:lstStyle/>
            <a:p>
              <a:pPr algn="ctr"/>
              <a:r>
                <a:rPr lang="en-US" altLang="ko-KR" sz="3200" b="1" dirty="0">
                  <a:solidFill>
                    <a:srgbClr val="4590B8"/>
                  </a:solidFill>
                  <a:latin typeface="Arial" pitchFamily="34" charset="0"/>
                  <a:cs typeface="Arial" pitchFamily="34" charset="0"/>
                </a:rPr>
                <a:t>05</a:t>
              </a:r>
              <a:endParaRPr lang="ko-KR" altLang="en-US" sz="3200" b="1" dirty="0">
                <a:solidFill>
                  <a:srgbClr val="4590B8"/>
                </a:solidFill>
                <a:latin typeface="Arial" pitchFamily="34" charset="0"/>
                <a:cs typeface="Arial" pitchFamily="34" charset="0"/>
              </a:endParaRPr>
            </a:p>
          </p:txBody>
        </p:sp>
      </p:grpSp>
      <p:grpSp>
        <p:nvGrpSpPr>
          <p:cNvPr id="86" name="Grupo 85">
            <a:extLst>
              <a:ext uri="{FF2B5EF4-FFF2-40B4-BE49-F238E27FC236}">
                <a16:creationId xmlns:a16="http://schemas.microsoft.com/office/drawing/2014/main" id="{A1A26903-3C9C-43E7-8499-886192BFB5F2}"/>
              </a:ext>
            </a:extLst>
          </p:cNvPr>
          <p:cNvGrpSpPr/>
          <p:nvPr/>
        </p:nvGrpSpPr>
        <p:grpSpPr>
          <a:xfrm>
            <a:off x="6147334" y="2823338"/>
            <a:ext cx="5156541" cy="972221"/>
            <a:chOff x="1516456" y="864734"/>
            <a:chExt cx="3557966" cy="648000"/>
          </a:xfrm>
        </p:grpSpPr>
        <p:sp>
          <p:nvSpPr>
            <p:cNvPr id="87" name="Rectangle 8">
              <a:extLst>
                <a:ext uri="{FF2B5EF4-FFF2-40B4-BE49-F238E27FC236}">
                  <a16:creationId xmlns:a16="http://schemas.microsoft.com/office/drawing/2014/main" id="{27A35D32-85AF-4B19-8AF1-954A225BF4BA}"/>
                </a:ext>
              </a:extLst>
            </p:cNvPr>
            <p:cNvSpPr/>
            <p:nvPr/>
          </p:nvSpPr>
          <p:spPr>
            <a:xfrm>
              <a:off x="1516456" y="864734"/>
              <a:ext cx="3557966" cy="648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8" name="Rectangle 10">
              <a:extLst>
                <a:ext uri="{FF2B5EF4-FFF2-40B4-BE49-F238E27FC236}">
                  <a16:creationId xmlns:a16="http://schemas.microsoft.com/office/drawing/2014/main" id="{0C8D8794-6456-495F-8697-70288F8C0B76}"/>
                </a:ext>
              </a:extLst>
            </p:cNvPr>
            <p:cNvSpPr/>
            <p:nvPr/>
          </p:nvSpPr>
          <p:spPr>
            <a:xfrm>
              <a:off x="2309971" y="931845"/>
              <a:ext cx="2680327" cy="504000"/>
            </a:xfrm>
            <a:prstGeom prst="rect">
              <a:avLst/>
            </a:prstGeom>
            <a:solidFill>
              <a:srgbClr val="45C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89" name="Rectangle 9">
              <a:extLst>
                <a:ext uri="{FF2B5EF4-FFF2-40B4-BE49-F238E27FC236}">
                  <a16:creationId xmlns:a16="http://schemas.microsoft.com/office/drawing/2014/main" id="{FAFCCD9A-C845-40E4-BD75-0B4E8D9B4A80}"/>
                </a:ext>
              </a:extLst>
            </p:cNvPr>
            <p:cNvSpPr/>
            <p:nvPr/>
          </p:nvSpPr>
          <p:spPr>
            <a:xfrm>
              <a:off x="1626224" y="930460"/>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altLang="ko-KR" sz="2400" dirty="0"/>
                <a:t>C</a:t>
              </a:r>
              <a:endParaRPr lang="ko-KR" altLang="en-US" sz="2400" dirty="0"/>
            </a:p>
          </p:txBody>
        </p:sp>
        <p:sp>
          <p:nvSpPr>
            <p:cNvPr id="90" name="TextBox 12">
              <a:extLst>
                <a:ext uri="{FF2B5EF4-FFF2-40B4-BE49-F238E27FC236}">
                  <a16:creationId xmlns:a16="http://schemas.microsoft.com/office/drawing/2014/main" id="{871CB3B9-A6D8-4E01-B3C8-4FF92761D9DD}"/>
                </a:ext>
              </a:extLst>
            </p:cNvPr>
            <p:cNvSpPr txBox="1"/>
            <p:nvPr/>
          </p:nvSpPr>
          <p:spPr bwMode="auto">
            <a:xfrm>
              <a:off x="2347991" y="940931"/>
              <a:ext cx="2642307" cy="47181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PRUEBAS DE INTEGRACIÓN</a:t>
              </a:r>
            </a:p>
          </p:txBody>
        </p:sp>
        <p:sp>
          <p:nvSpPr>
            <p:cNvPr id="91" name="TextBox 14">
              <a:extLst>
                <a:ext uri="{FF2B5EF4-FFF2-40B4-BE49-F238E27FC236}">
                  <a16:creationId xmlns:a16="http://schemas.microsoft.com/office/drawing/2014/main" id="{0D1D31DD-5248-4922-9861-475C2566762F}"/>
                </a:ext>
              </a:extLst>
            </p:cNvPr>
            <p:cNvSpPr txBox="1"/>
            <p:nvPr/>
          </p:nvSpPr>
          <p:spPr>
            <a:xfrm>
              <a:off x="1626224" y="970492"/>
              <a:ext cx="605282" cy="389761"/>
            </a:xfrm>
            <a:prstGeom prst="rect">
              <a:avLst/>
            </a:prstGeom>
            <a:noFill/>
          </p:spPr>
          <p:txBody>
            <a:bodyPr wrap="square" rtlCol="0" anchor="ctr">
              <a:spAutoFit/>
            </a:bodyPr>
            <a:lstStyle/>
            <a:p>
              <a:pPr algn="ctr"/>
              <a:r>
                <a:rPr lang="en-US" altLang="ko-KR" sz="3200" b="1" dirty="0">
                  <a:solidFill>
                    <a:srgbClr val="45CBE8"/>
                  </a:solidFill>
                  <a:latin typeface="Arial" pitchFamily="34" charset="0"/>
                  <a:cs typeface="Arial" pitchFamily="34" charset="0"/>
                </a:rPr>
                <a:t>06</a:t>
              </a:r>
              <a:endParaRPr lang="ko-KR" altLang="en-US" sz="3200" b="1" dirty="0">
                <a:solidFill>
                  <a:srgbClr val="45CBE8"/>
                </a:solidFill>
                <a:latin typeface="Arial" pitchFamily="34" charset="0"/>
                <a:cs typeface="Arial" pitchFamily="34" charset="0"/>
              </a:endParaRPr>
            </a:p>
          </p:txBody>
        </p:sp>
      </p:grpSp>
      <p:grpSp>
        <p:nvGrpSpPr>
          <p:cNvPr id="92" name="Grupo 91">
            <a:extLst>
              <a:ext uri="{FF2B5EF4-FFF2-40B4-BE49-F238E27FC236}">
                <a16:creationId xmlns:a16="http://schemas.microsoft.com/office/drawing/2014/main" id="{DB8ED813-F4EB-4C7D-8125-6C290FA0F6A2}"/>
              </a:ext>
            </a:extLst>
          </p:cNvPr>
          <p:cNvGrpSpPr/>
          <p:nvPr/>
        </p:nvGrpSpPr>
        <p:grpSpPr>
          <a:xfrm>
            <a:off x="6146928" y="3962557"/>
            <a:ext cx="5172594" cy="972221"/>
            <a:chOff x="1516456" y="864734"/>
            <a:chExt cx="3569042" cy="648000"/>
          </a:xfrm>
        </p:grpSpPr>
        <p:sp>
          <p:nvSpPr>
            <p:cNvPr id="93" name="Rectangle 8">
              <a:extLst>
                <a:ext uri="{FF2B5EF4-FFF2-40B4-BE49-F238E27FC236}">
                  <a16:creationId xmlns:a16="http://schemas.microsoft.com/office/drawing/2014/main" id="{FAC10FCE-A9C5-40CE-AB7E-710114766671}"/>
                </a:ext>
              </a:extLst>
            </p:cNvPr>
            <p:cNvSpPr/>
            <p:nvPr/>
          </p:nvSpPr>
          <p:spPr>
            <a:xfrm>
              <a:off x="1516456" y="864734"/>
              <a:ext cx="3569042" cy="648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4" name="Rectangle 10">
              <a:extLst>
                <a:ext uri="{FF2B5EF4-FFF2-40B4-BE49-F238E27FC236}">
                  <a16:creationId xmlns:a16="http://schemas.microsoft.com/office/drawing/2014/main" id="{0A7CAF8F-0116-457A-9EBF-0B6E98FED98E}"/>
                </a:ext>
              </a:extLst>
            </p:cNvPr>
            <p:cNvSpPr/>
            <p:nvPr/>
          </p:nvSpPr>
          <p:spPr>
            <a:xfrm>
              <a:off x="2309972" y="931845"/>
              <a:ext cx="2680605" cy="504000"/>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95" name="Rectangle 9">
              <a:extLst>
                <a:ext uri="{FF2B5EF4-FFF2-40B4-BE49-F238E27FC236}">
                  <a16:creationId xmlns:a16="http://schemas.microsoft.com/office/drawing/2014/main" id="{0635F6DE-BB29-4C4D-AC79-9493D69286A4}"/>
                </a:ext>
              </a:extLst>
            </p:cNvPr>
            <p:cNvSpPr/>
            <p:nvPr/>
          </p:nvSpPr>
          <p:spPr>
            <a:xfrm>
              <a:off x="1626224" y="930460"/>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altLang="ko-KR" sz="2400" dirty="0"/>
                <a:t>C</a:t>
              </a:r>
              <a:endParaRPr lang="ko-KR" altLang="en-US" sz="2400" dirty="0"/>
            </a:p>
          </p:txBody>
        </p:sp>
        <p:sp>
          <p:nvSpPr>
            <p:cNvPr id="96" name="TextBox 12">
              <a:extLst>
                <a:ext uri="{FF2B5EF4-FFF2-40B4-BE49-F238E27FC236}">
                  <a16:creationId xmlns:a16="http://schemas.microsoft.com/office/drawing/2014/main" id="{095ABB0B-DE49-40D2-A4F9-D38D242A4C7C}"/>
                </a:ext>
              </a:extLst>
            </p:cNvPr>
            <p:cNvSpPr txBox="1"/>
            <p:nvPr/>
          </p:nvSpPr>
          <p:spPr bwMode="auto">
            <a:xfrm>
              <a:off x="2347991" y="968333"/>
              <a:ext cx="2588060" cy="47181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CIRCUITO ELÉCTRICO E INTERFAZ MÓVIL</a:t>
              </a:r>
            </a:p>
          </p:txBody>
        </p:sp>
        <p:sp>
          <p:nvSpPr>
            <p:cNvPr id="97" name="TextBox 14">
              <a:extLst>
                <a:ext uri="{FF2B5EF4-FFF2-40B4-BE49-F238E27FC236}">
                  <a16:creationId xmlns:a16="http://schemas.microsoft.com/office/drawing/2014/main" id="{D02A1108-A36E-40A4-A117-A928A7211274}"/>
                </a:ext>
              </a:extLst>
            </p:cNvPr>
            <p:cNvSpPr txBox="1"/>
            <p:nvPr/>
          </p:nvSpPr>
          <p:spPr>
            <a:xfrm>
              <a:off x="1626224" y="970492"/>
              <a:ext cx="605282" cy="389761"/>
            </a:xfrm>
            <a:prstGeom prst="rect">
              <a:avLst/>
            </a:prstGeom>
            <a:noFill/>
          </p:spPr>
          <p:txBody>
            <a:bodyPr wrap="square" rtlCol="0" anchor="ctr">
              <a:spAutoFit/>
            </a:bodyPr>
            <a:lstStyle/>
            <a:p>
              <a:pPr algn="ctr"/>
              <a:r>
                <a:rPr lang="en-US" altLang="ko-KR" sz="3200" b="1" dirty="0">
                  <a:solidFill>
                    <a:srgbClr val="969FA7"/>
                  </a:solidFill>
                  <a:latin typeface="Arial" pitchFamily="34" charset="0"/>
                  <a:cs typeface="Arial" pitchFamily="34" charset="0"/>
                </a:rPr>
                <a:t>07</a:t>
              </a:r>
              <a:endParaRPr lang="ko-KR" altLang="en-US" sz="3200" b="1" dirty="0">
                <a:solidFill>
                  <a:srgbClr val="969FA7"/>
                </a:solidFill>
                <a:latin typeface="Arial" pitchFamily="34" charset="0"/>
                <a:cs typeface="Arial" pitchFamily="34" charset="0"/>
              </a:endParaRPr>
            </a:p>
          </p:txBody>
        </p:sp>
      </p:grpSp>
      <p:grpSp>
        <p:nvGrpSpPr>
          <p:cNvPr id="98" name="Grupo 97">
            <a:extLst>
              <a:ext uri="{FF2B5EF4-FFF2-40B4-BE49-F238E27FC236}">
                <a16:creationId xmlns:a16="http://schemas.microsoft.com/office/drawing/2014/main" id="{8961C54E-A392-4732-8267-F3B7890F0986}"/>
              </a:ext>
            </a:extLst>
          </p:cNvPr>
          <p:cNvGrpSpPr/>
          <p:nvPr/>
        </p:nvGrpSpPr>
        <p:grpSpPr>
          <a:xfrm>
            <a:off x="6142926" y="5101776"/>
            <a:ext cx="5172594" cy="972221"/>
            <a:chOff x="1516456" y="864734"/>
            <a:chExt cx="3569042" cy="648000"/>
          </a:xfrm>
        </p:grpSpPr>
        <p:sp>
          <p:nvSpPr>
            <p:cNvPr id="99" name="Rectangle 8">
              <a:extLst>
                <a:ext uri="{FF2B5EF4-FFF2-40B4-BE49-F238E27FC236}">
                  <a16:creationId xmlns:a16="http://schemas.microsoft.com/office/drawing/2014/main" id="{3847DBD0-F59C-4C82-AB76-1A3C2E7BFDCF}"/>
                </a:ext>
              </a:extLst>
            </p:cNvPr>
            <p:cNvSpPr/>
            <p:nvPr/>
          </p:nvSpPr>
          <p:spPr>
            <a:xfrm>
              <a:off x="1516456" y="864734"/>
              <a:ext cx="3569042" cy="648000"/>
            </a:xfrm>
            <a:prstGeom prst="rect">
              <a:avLst/>
            </a:prstGeom>
            <a:solidFill>
              <a:schemeClr val="bg1">
                <a:lumMod val="85000"/>
              </a:schemeClr>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0" name="Rectangle 10">
              <a:extLst>
                <a:ext uri="{FF2B5EF4-FFF2-40B4-BE49-F238E27FC236}">
                  <a16:creationId xmlns:a16="http://schemas.microsoft.com/office/drawing/2014/main" id="{E68893EB-E202-4C21-8E42-11E1C8A8C1DA}"/>
                </a:ext>
              </a:extLst>
            </p:cNvPr>
            <p:cNvSpPr/>
            <p:nvPr/>
          </p:nvSpPr>
          <p:spPr>
            <a:xfrm>
              <a:off x="2309972" y="931845"/>
              <a:ext cx="2683366" cy="504000"/>
            </a:xfrm>
            <a:prstGeom prst="rect">
              <a:avLst/>
            </a:prstGeom>
            <a:solidFill>
              <a:srgbClr val="B0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01" name="Rectangle 9">
              <a:extLst>
                <a:ext uri="{FF2B5EF4-FFF2-40B4-BE49-F238E27FC236}">
                  <a16:creationId xmlns:a16="http://schemas.microsoft.com/office/drawing/2014/main" id="{B93B8462-E4F8-46E4-A0E8-091834CEEDE4}"/>
                </a:ext>
              </a:extLst>
            </p:cNvPr>
            <p:cNvSpPr/>
            <p:nvPr/>
          </p:nvSpPr>
          <p:spPr>
            <a:xfrm>
              <a:off x="1626224" y="930460"/>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altLang="ko-KR" sz="2400" dirty="0"/>
                <a:t>C</a:t>
              </a:r>
              <a:endParaRPr lang="ko-KR" altLang="en-US" sz="2400" dirty="0"/>
            </a:p>
          </p:txBody>
        </p:sp>
        <p:sp>
          <p:nvSpPr>
            <p:cNvPr id="102" name="TextBox 12">
              <a:extLst>
                <a:ext uri="{FF2B5EF4-FFF2-40B4-BE49-F238E27FC236}">
                  <a16:creationId xmlns:a16="http://schemas.microsoft.com/office/drawing/2014/main" id="{7623DDCD-1D3E-4F2B-A9F6-6C0D0AACC3B4}"/>
                </a:ext>
              </a:extLst>
            </p:cNvPr>
            <p:cNvSpPr txBox="1"/>
            <p:nvPr/>
          </p:nvSpPr>
          <p:spPr bwMode="auto">
            <a:xfrm>
              <a:off x="2365505" y="942900"/>
              <a:ext cx="1949989" cy="47181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b="1" dirty="0">
                  <a:solidFill>
                    <a:schemeClr val="bg1"/>
                  </a:solidFill>
                  <a:cs typeface="Arial" pitchFamily="34" charset="0"/>
                </a:rPr>
                <a:t>CONCLUSIÓN Y RECOMENDACIÓN</a:t>
              </a:r>
            </a:p>
          </p:txBody>
        </p:sp>
        <p:sp>
          <p:nvSpPr>
            <p:cNvPr id="103" name="TextBox 14">
              <a:extLst>
                <a:ext uri="{FF2B5EF4-FFF2-40B4-BE49-F238E27FC236}">
                  <a16:creationId xmlns:a16="http://schemas.microsoft.com/office/drawing/2014/main" id="{1D4729F9-A646-4E37-9168-E6178D0EEFB4}"/>
                </a:ext>
              </a:extLst>
            </p:cNvPr>
            <p:cNvSpPr txBox="1"/>
            <p:nvPr/>
          </p:nvSpPr>
          <p:spPr>
            <a:xfrm>
              <a:off x="1626224" y="970492"/>
              <a:ext cx="605282" cy="389761"/>
            </a:xfrm>
            <a:prstGeom prst="rect">
              <a:avLst/>
            </a:prstGeom>
            <a:noFill/>
          </p:spPr>
          <p:txBody>
            <a:bodyPr wrap="square" rtlCol="0" anchor="ctr">
              <a:spAutoFit/>
            </a:bodyPr>
            <a:lstStyle/>
            <a:p>
              <a:pPr algn="ctr"/>
              <a:r>
                <a:rPr lang="en-US" altLang="ko-KR" sz="3200" b="1" dirty="0">
                  <a:solidFill>
                    <a:srgbClr val="1A3260"/>
                  </a:solidFill>
                  <a:latin typeface="Arial" pitchFamily="34" charset="0"/>
                  <a:cs typeface="Arial" pitchFamily="34" charset="0"/>
                </a:rPr>
                <a:t>08</a:t>
              </a:r>
              <a:endParaRPr lang="ko-KR" altLang="en-US" sz="3200" b="1" dirty="0">
                <a:solidFill>
                  <a:srgbClr val="1A3260"/>
                </a:solidFill>
                <a:latin typeface="Arial" pitchFamily="34" charset="0"/>
                <a:cs typeface="Arial" pitchFamily="34" charset="0"/>
              </a:endParaRPr>
            </a:p>
          </p:txBody>
        </p:sp>
      </p:grpSp>
    </p:spTree>
    <p:extLst>
      <p:ext uri="{BB962C8B-B14F-4D97-AF65-F5344CB8AC3E}">
        <p14:creationId xmlns:p14="http://schemas.microsoft.com/office/powerpoint/2010/main" val="292078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rgbClr val="B08600"/>
                </a:solidFill>
              </a:rPr>
              <a:t>INTERFAZ</a:t>
            </a:r>
            <a:r>
              <a:rPr lang="en-US" altLang="ko-KR" sz="3600" b="1" dirty="0"/>
              <a:t> </a:t>
            </a:r>
            <a:r>
              <a:rPr lang="en-US" altLang="ko-KR" sz="3600" b="1" dirty="0">
                <a:solidFill>
                  <a:schemeClr val="tx1"/>
                </a:solidFill>
              </a:rPr>
              <a:t>PRINCIPAL</a:t>
            </a:r>
            <a:endParaRPr lang="en-US" altLang="ko-KR" sz="500" b="1" dirty="0">
              <a:solidFill>
                <a:schemeClr val="accent5">
                  <a:lumMod val="75000"/>
                </a:schemeClr>
              </a:solidFill>
              <a:latin typeface="+mj-lt"/>
              <a:cs typeface="Arial" pitchFamily="34" charset="0"/>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graphicFrame>
        <p:nvGraphicFramePr>
          <p:cNvPr id="12" name="Diagrama 11">
            <a:extLst>
              <a:ext uri="{FF2B5EF4-FFF2-40B4-BE49-F238E27FC236}">
                <a16:creationId xmlns:a16="http://schemas.microsoft.com/office/drawing/2014/main" id="{E7631B6A-91C6-427C-8B88-5A7D2775EEB3}"/>
              </a:ext>
            </a:extLst>
          </p:cNvPr>
          <p:cNvGraphicFramePr/>
          <p:nvPr>
            <p:extLst>
              <p:ext uri="{D42A27DB-BD31-4B8C-83A1-F6EECF244321}">
                <p14:modId xmlns:p14="http://schemas.microsoft.com/office/powerpoint/2010/main" val="1572142320"/>
              </p:ext>
            </p:extLst>
          </p:nvPr>
        </p:nvGraphicFramePr>
        <p:xfrm>
          <a:off x="19794" y="-377255"/>
          <a:ext cx="12191980" cy="76125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Marcador de posición de imagen 4" descr="Interfaz de usuario gráfica, Aplicación, Teams&#10;&#10;Descripción generada automáticamente">
            <a:extLst>
              <a:ext uri="{FF2B5EF4-FFF2-40B4-BE49-F238E27FC236}">
                <a16:creationId xmlns:a16="http://schemas.microsoft.com/office/drawing/2014/main" id="{03ED5D21-C9EC-4554-A209-35AFD7A9345C}"/>
              </a:ext>
            </a:extLst>
          </p:cNvPr>
          <p:cNvPicPr>
            <a:picLocks noChangeAspect="1"/>
          </p:cNvPicPr>
          <p:nvPr/>
        </p:nvPicPr>
        <p:blipFill rotWithShape="1">
          <a:blip r:embed="rId10">
            <a:extLst>
              <a:ext uri="{28A0092B-C50C-407E-A947-70E740481C1C}">
                <a14:useLocalDpi xmlns:a14="http://schemas.microsoft.com/office/drawing/2010/main" val="0"/>
              </a:ext>
            </a:extLst>
          </a:blip>
          <a:srcRect t="7811" b="7811"/>
          <a:stretch/>
        </p:blipFill>
        <p:spPr>
          <a:xfrm>
            <a:off x="853525" y="1913415"/>
            <a:ext cx="1930666" cy="3086098"/>
          </a:xfrm>
          <a:prstGeom prst="rect">
            <a:avLst/>
          </a:prstGeom>
        </p:spPr>
      </p:pic>
      <p:pic>
        <p:nvPicPr>
          <p:cNvPr id="14" name="Marcador de posición de imagen 9" descr="Diagrama&#10;&#10;Descripción generada automáticamente">
            <a:extLst>
              <a:ext uri="{FF2B5EF4-FFF2-40B4-BE49-F238E27FC236}">
                <a16:creationId xmlns:a16="http://schemas.microsoft.com/office/drawing/2014/main" id="{A6856585-976D-4D40-9DAC-DA12C6B897AC}"/>
              </a:ext>
            </a:extLst>
          </p:cNvPr>
          <p:cNvPicPr>
            <a:picLocks noChangeAspect="1"/>
          </p:cNvPicPr>
          <p:nvPr/>
        </p:nvPicPr>
        <p:blipFill>
          <a:blip r:embed="rId11" cstate="print">
            <a:extLst>
              <a:ext uri="{28A0092B-C50C-407E-A947-70E740481C1C}">
                <a14:useLocalDpi xmlns:a14="http://schemas.microsoft.com/office/drawing/2010/main" val="0"/>
              </a:ext>
            </a:extLst>
          </a:blip>
          <a:srcRect l="5247" r="5247"/>
          <a:stretch>
            <a:fillRect/>
          </a:stretch>
        </p:blipFill>
        <p:spPr>
          <a:xfrm>
            <a:off x="5204996" y="1913415"/>
            <a:ext cx="1876842" cy="3011010"/>
          </a:xfrm>
          <a:prstGeom prst="rect">
            <a:avLst/>
          </a:prstGeom>
        </p:spPr>
      </p:pic>
      <p:pic>
        <p:nvPicPr>
          <p:cNvPr id="15" name="Marcador de posición de imagen 20" descr="Imagen que contiene Tabla&#10;&#10;Descripción generada automáticamente">
            <a:extLst>
              <a:ext uri="{FF2B5EF4-FFF2-40B4-BE49-F238E27FC236}">
                <a16:creationId xmlns:a16="http://schemas.microsoft.com/office/drawing/2014/main" id="{A860BE90-0414-4E50-8A08-888E9790F0CE}"/>
              </a:ext>
            </a:extLst>
          </p:cNvPr>
          <p:cNvPicPr>
            <a:picLocks noChangeAspect="1"/>
          </p:cNvPicPr>
          <p:nvPr/>
        </p:nvPicPr>
        <p:blipFill>
          <a:blip r:embed="rId12">
            <a:extLst>
              <a:ext uri="{28A0092B-C50C-407E-A947-70E740481C1C}">
                <a14:useLocalDpi xmlns:a14="http://schemas.microsoft.com/office/drawing/2010/main" val="0"/>
              </a:ext>
            </a:extLst>
          </a:blip>
          <a:srcRect t="9006" b="9006"/>
          <a:stretch>
            <a:fillRect/>
          </a:stretch>
        </p:blipFill>
        <p:spPr>
          <a:xfrm>
            <a:off x="9502643" y="1913415"/>
            <a:ext cx="1930667" cy="3011010"/>
          </a:xfrm>
          <a:prstGeom prst="rect">
            <a:avLst/>
          </a:prstGeom>
        </p:spPr>
      </p:pic>
      <p:sp>
        <p:nvSpPr>
          <p:cNvPr id="16" name="TextBox 12">
            <a:extLst>
              <a:ext uri="{FF2B5EF4-FFF2-40B4-BE49-F238E27FC236}">
                <a16:creationId xmlns:a16="http://schemas.microsoft.com/office/drawing/2014/main" id="{B4BF3C6D-0DD1-42D8-9903-E23AEE1673A4}"/>
              </a:ext>
            </a:extLst>
          </p:cNvPr>
          <p:cNvSpPr txBox="1"/>
          <p:nvPr/>
        </p:nvSpPr>
        <p:spPr>
          <a:xfrm>
            <a:off x="704716" y="5265813"/>
            <a:ext cx="2287201" cy="379656"/>
          </a:xfrm>
          <a:prstGeom prst="rect">
            <a:avLst/>
          </a:prstGeom>
          <a:noFill/>
        </p:spPr>
        <p:txBody>
          <a:bodyPr wrap="square" rtlCol="0">
            <a:spAutoFit/>
          </a:bodyPr>
          <a:lstStyle/>
          <a:p>
            <a:pPr algn="ctr"/>
            <a:r>
              <a:rPr lang="en-US" altLang="ko-KR" sz="1867" b="1" dirty="0" err="1">
                <a:cs typeface="Arial" pitchFamily="34" charset="0"/>
              </a:rPr>
              <a:t>Interfaz</a:t>
            </a:r>
            <a:r>
              <a:rPr lang="en-US" altLang="ko-KR" sz="1867" b="1" dirty="0">
                <a:cs typeface="Arial" pitchFamily="34" charset="0"/>
              </a:rPr>
              <a:t> principal</a:t>
            </a:r>
            <a:endParaRPr lang="ko-KR" altLang="en-US" sz="1867" b="1" dirty="0">
              <a:cs typeface="Arial" pitchFamily="34" charset="0"/>
            </a:endParaRPr>
          </a:p>
        </p:txBody>
      </p:sp>
      <p:sp>
        <p:nvSpPr>
          <p:cNvPr id="17" name="TextBox 15">
            <a:extLst>
              <a:ext uri="{FF2B5EF4-FFF2-40B4-BE49-F238E27FC236}">
                <a16:creationId xmlns:a16="http://schemas.microsoft.com/office/drawing/2014/main" id="{3CF725BB-64E7-45F4-B947-740919A7E370}"/>
              </a:ext>
            </a:extLst>
          </p:cNvPr>
          <p:cNvSpPr txBox="1"/>
          <p:nvPr/>
        </p:nvSpPr>
        <p:spPr>
          <a:xfrm>
            <a:off x="4999816" y="5265813"/>
            <a:ext cx="2287201" cy="666977"/>
          </a:xfrm>
          <a:prstGeom prst="rect">
            <a:avLst/>
          </a:prstGeom>
          <a:noFill/>
        </p:spPr>
        <p:txBody>
          <a:bodyPr wrap="square" rtlCol="0">
            <a:spAutoFit/>
          </a:bodyPr>
          <a:lstStyle/>
          <a:p>
            <a:pPr algn="ctr"/>
            <a:r>
              <a:rPr lang="en-US" altLang="ko-KR" sz="1867" b="1" dirty="0" err="1">
                <a:cs typeface="Arial" pitchFamily="34" charset="0"/>
              </a:rPr>
              <a:t>Encencer</a:t>
            </a:r>
            <a:r>
              <a:rPr lang="en-US" altLang="ko-KR" sz="1867" b="1" dirty="0">
                <a:cs typeface="Arial" pitchFamily="34" charset="0"/>
              </a:rPr>
              <a:t> y </a:t>
            </a:r>
            <a:r>
              <a:rPr lang="en-US" altLang="ko-KR" sz="1867" b="1" dirty="0" err="1">
                <a:cs typeface="Arial" pitchFamily="34" charset="0"/>
              </a:rPr>
              <a:t>Apagar</a:t>
            </a:r>
            <a:r>
              <a:rPr lang="en-US" altLang="ko-KR" sz="1867" b="1" dirty="0">
                <a:cs typeface="Arial" pitchFamily="34" charset="0"/>
              </a:rPr>
              <a:t> Luces</a:t>
            </a:r>
            <a:endParaRPr lang="ko-KR" altLang="en-US" sz="1867" b="1" dirty="0">
              <a:cs typeface="Arial" pitchFamily="34" charset="0"/>
            </a:endParaRPr>
          </a:p>
        </p:txBody>
      </p:sp>
      <p:sp>
        <p:nvSpPr>
          <p:cNvPr id="18" name="TextBox 18">
            <a:extLst>
              <a:ext uri="{FF2B5EF4-FFF2-40B4-BE49-F238E27FC236}">
                <a16:creationId xmlns:a16="http://schemas.microsoft.com/office/drawing/2014/main" id="{14EB81D8-9BEB-4C54-9FD3-E341C2C5FBD8}"/>
              </a:ext>
            </a:extLst>
          </p:cNvPr>
          <p:cNvSpPr txBox="1"/>
          <p:nvPr/>
        </p:nvSpPr>
        <p:spPr>
          <a:xfrm>
            <a:off x="9324375" y="5274243"/>
            <a:ext cx="2287201" cy="666977"/>
          </a:xfrm>
          <a:prstGeom prst="rect">
            <a:avLst/>
          </a:prstGeom>
          <a:noFill/>
        </p:spPr>
        <p:txBody>
          <a:bodyPr wrap="square" rtlCol="0">
            <a:spAutoFit/>
          </a:bodyPr>
          <a:lstStyle/>
          <a:p>
            <a:pPr algn="ctr"/>
            <a:r>
              <a:rPr lang="en-US" altLang="ko-KR" sz="1867" b="1" dirty="0" err="1">
                <a:cs typeface="Arial" pitchFamily="34" charset="0"/>
              </a:rPr>
              <a:t>Muestra</a:t>
            </a:r>
            <a:r>
              <a:rPr lang="en-US" altLang="ko-KR" sz="1867" b="1" dirty="0">
                <a:cs typeface="Arial" pitchFamily="34" charset="0"/>
              </a:rPr>
              <a:t> </a:t>
            </a:r>
            <a:r>
              <a:rPr lang="en-US" altLang="ko-KR" sz="1867" b="1" dirty="0" err="1">
                <a:cs typeface="Arial" pitchFamily="34" charset="0"/>
              </a:rPr>
              <a:t>consumo</a:t>
            </a:r>
            <a:r>
              <a:rPr lang="en-US" altLang="ko-KR" sz="1867" b="1" dirty="0">
                <a:cs typeface="Arial" pitchFamily="34" charset="0"/>
              </a:rPr>
              <a:t> </a:t>
            </a:r>
            <a:r>
              <a:rPr lang="en-US" altLang="ko-KR" sz="1867" b="1" dirty="0" err="1">
                <a:cs typeface="Arial" pitchFamily="34" charset="0"/>
              </a:rPr>
              <a:t>en</a:t>
            </a:r>
            <a:r>
              <a:rPr lang="en-US" altLang="ko-KR" sz="1867" b="1" dirty="0">
                <a:cs typeface="Arial" pitchFamily="34" charset="0"/>
              </a:rPr>
              <a:t> KW/h</a:t>
            </a:r>
            <a:endParaRPr lang="ko-KR" altLang="en-US" sz="1867" b="1" dirty="0">
              <a:cs typeface="Arial" pitchFamily="34" charset="0"/>
            </a:endParaRPr>
          </a:p>
        </p:txBody>
      </p:sp>
    </p:spTree>
    <p:extLst>
      <p:ext uri="{BB962C8B-B14F-4D97-AF65-F5344CB8AC3E}">
        <p14:creationId xmlns:p14="http://schemas.microsoft.com/office/powerpoint/2010/main" val="1202086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foto, objeto, espejo, tabla&#10;&#10;Descripción generada automáticamente">
            <a:extLst>
              <a:ext uri="{FF2B5EF4-FFF2-40B4-BE49-F238E27FC236}">
                <a16:creationId xmlns:a16="http://schemas.microsoft.com/office/drawing/2014/main" id="{11D3A534-2AC0-4344-8A58-F83758C22CC0}"/>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94" r="694"/>
          <a:stretch>
            <a:fillRect/>
          </a:stretch>
        </p:blipFill>
        <p:spPr/>
      </p:pic>
      <p:grpSp>
        <p:nvGrpSpPr>
          <p:cNvPr id="4" name="Group 3"/>
          <p:cNvGrpSpPr/>
          <p:nvPr/>
        </p:nvGrpSpPr>
        <p:grpSpPr>
          <a:xfrm rot="5400000">
            <a:off x="4872203"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0" name="Text Placeholder 13">
            <a:extLst>
              <a:ext uri="{FF2B5EF4-FFF2-40B4-BE49-F238E27FC236}">
                <a16:creationId xmlns:a16="http://schemas.microsoft.com/office/drawing/2014/main" id="{8C187105-3ACD-4B8D-971B-A5DE50C0D6A8}"/>
              </a:ext>
            </a:extLst>
          </p:cNvPr>
          <p:cNvSpPr txBox="1">
            <a:spLocks/>
          </p:cNvSpPr>
          <p:nvPr/>
        </p:nvSpPr>
        <p:spPr>
          <a:xfrm>
            <a:off x="1818913" y="2904082"/>
            <a:ext cx="8554173" cy="1252327"/>
          </a:xfrm>
          <a:custGeom>
            <a:avLst/>
            <a:gdLst>
              <a:gd name="connsiteX0" fmla="*/ 0 w 8554173"/>
              <a:gd name="connsiteY0" fmla="*/ 0 h 1252327"/>
              <a:gd name="connsiteX1" fmla="*/ 8554173 w 8554173"/>
              <a:gd name="connsiteY1" fmla="*/ 0 h 1252327"/>
              <a:gd name="connsiteX2" fmla="*/ 8554173 w 8554173"/>
              <a:gd name="connsiteY2" fmla="*/ 1252327 h 1252327"/>
              <a:gd name="connsiteX3" fmla="*/ 0 w 8554173"/>
              <a:gd name="connsiteY3" fmla="*/ 1252327 h 1252327"/>
              <a:gd name="connsiteX4" fmla="*/ 0 w 8554173"/>
              <a:gd name="connsiteY4" fmla="*/ 0 h 125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173" h="1252327" fill="none" extrusionOk="0">
                <a:moveTo>
                  <a:pt x="0" y="0"/>
                </a:moveTo>
                <a:cubicBezTo>
                  <a:pt x="2936473" y="-68477"/>
                  <a:pt x="5478821" y="-47607"/>
                  <a:pt x="8554173" y="0"/>
                </a:cubicBezTo>
                <a:cubicBezTo>
                  <a:pt x="8572928" y="609101"/>
                  <a:pt x="8661772" y="711443"/>
                  <a:pt x="8554173" y="1252327"/>
                </a:cubicBezTo>
                <a:cubicBezTo>
                  <a:pt x="6499098" y="1211678"/>
                  <a:pt x="1982616" y="1397337"/>
                  <a:pt x="0" y="1252327"/>
                </a:cubicBezTo>
                <a:cubicBezTo>
                  <a:pt x="-29300" y="838199"/>
                  <a:pt x="-103617" y="345236"/>
                  <a:pt x="0" y="0"/>
                </a:cubicBezTo>
                <a:close/>
              </a:path>
              <a:path w="8554173" h="1252327" stroke="0" extrusionOk="0">
                <a:moveTo>
                  <a:pt x="0" y="0"/>
                </a:moveTo>
                <a:cubicBezTo>
                  <a:pt x="4218340" y="-46910"/>
                  <a:pt x="4976970" y="-64144"/>
                  <a:pt x="8554173" y="0"/>
                </a:cubicBezTo>
                <a:cubicBezTo>
                  <a:pt x="8540041" y="347523"/>
                  <a:pt x="8445016" y="666718"/>
                  <a:pt x="8554173" y="1252327"/>
                </a:cubicBezTo>
                <a:cubicBezTo>
                  <a:pt x="7506943" y="1184635"/>
                  <a:pt x="1017380" y="1102769"/>
                  <a:pt x="0" y="1252327"/>
                </a:cubicBezTo>
                <a:cubicBezTo>
                  <a:pt x="48011" y="950094"/>
                  <a:pt x="8808" y="339441"/>
                  <a:pt x="0" y="0"/>
                </a:cubicBezTo>
                <a:close/>
              </a:path>
            </a:pathLst>
          </a:custGeom>
          <a:solidFill>
            <a:schemeClr val="accent5">
              <a:lumMod val="75000"/>
              <a:alpha val="36000"/>
            </a:schemeClr>
          </a:solidFill>
          <a:ln w="28575">
            <a:solidFill>
              <a:schemeClr val="bg1"/>
            </a:solidFill>
            <a:extLst>
              <a:ext uri="{C807C97D-BFC1-408E-A445-0C87EB9F89A2}">
                <ask:lineSketchStyleProps xmlns:ask="http://schemas.microsoft.com/office/drawing/2018/sketchyshapes" sd="1837454777">
                  <a:prstGeom prst="rect">
                    <a:avLst/>
                  </a:prstGeom>
                  <ask:type>
                    <ask:lineSketchCurved/>
                  </ask:type>
                </ask:lineSketchStyleProps>
              </a:ext>
            </a:extLst>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latin typeface="+mj-lt"/>
                <a:cs typeface="Arial" pitchFamily="34" charset="0"/>
              </a:rPr>
              <a:t>	FASE DE EJECUCIÓN</a:t>
            </a:r>
          </a:p>
        </p:txBody>
      </p:sp>
    </p:spTree>
    <p:extLst>
      <p:ext uri="{BB962C8B-B14F-4D97-AF65-F5344CB8AC3E}">
        <p14:creationId xmlns:p14="http://schemas.microsoft.com/office/powerpoint/2010/main" val="866075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4017345-996E-437B-A7B5-5B0A43B9A9E8}"/>
              </a:ext>
            </a:extLst>
          </p:cNvPr>
          <p:cNvPicPr>
            <a:picLocks noChangeAspect="1"/>
          </p:cNvPicPr>
          <p:nvPr/>
        </p:nvPicPr>
        <p:blipFill rotWithShape="1">
          <a:blip r:embed="rId2">
            <a:alphaModFix amt="20000"/>
          </a:blip>
          <a:srcRect t="18600" r="9091" b="5361"/>
          <a:stretch/>
        </p:blipFill>
        <p:spPr>
          <a:xfrm>
            <a:off x="20" y="10"/>
            <a:ext cx="12191980" cy="6857990"/>
          </a:xfrm>
          <a:prstGeom prst="rect">
            <a:avLst/>
          </a:prstGeom>
        </p:spPr>
      </p:pic>
      <p:sp>
        <p:nvSpPr>
          <p:cNvPr id="4" name="Text Placeholder 13">
            <a:extLst>
              <a:ext uri="{FF2B5EF4-FFF2-40B4-BE49-F238E27FC236}">
                <a16:creationId xmlns:a16="http://schemas.microsoft.com/office/drawing/2014/main" id="{35DFFA6F-119D-4E39-8858-5BE1805F5D4B}"/>
              </a:ext>
            </a:extLst>
          </p:cNvPr>
          <p:cNvSpPr txBox="1">
            <a:spLocks/>
          </p:cNvSpPr>
          <p:nvPr/>
        </p:nvSpPr>
        <p:spPr>
          <a:xfrm>
            <a:off x="1362805" y="401170"/>
            <a:ext cx="9450826" cy="105611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3600" b="1" dirty="0">
                <a:solidFill>
                  <a:srgbClr val="B08600"/>
                </a:solidFill>
              </a:rPr>
              <a:t>FASE</a:t>
            </a:r>
            <a:r>
              <a:rPr lang="en-US" altLang="ko-KR" sz="3600" b="1" dirty="0"/>
              <a:t> </a:t>
            </a:r>
            <a:r>
              <a:rPr lang="en-US" altLang="ko-KR" sz="3600" b="1" dirty="0">
                <a:solidFill>
                  <a:schemeClr val="tx1"/>
                </a:solidFill>
              </a:rPr>
              <a:t>EJECUCIÓN</a:t>
            </a:r>
            <a:endParaRPr lang="en-US" altLang="ko-KR" sz="3600" b="1" dirty="0">
              <a:solidFill>
                <a:schemeClr val="accent5">
                  <a:lumMod val="75000"/>
                </a:schemeClr>
              </a:solidFill>
              <a:latin typeface="+mj-lt"/>
              <a:cs typeface="Arial" pitchFamily="34" charset="0"/>
            </a:endParaRPr>
          </a:p>
        </p:txBody>
      </p:sp>
      <p:pic>
        <p:nvPicPr>
          <p:cNvPr id="5" name="Imagen 4">
            <a:extLst>
              <a:ext uri="{FF2B5EF4-FFF2-40B4-BE49-F238E27FC236}">
                <a16:creationId xmlns:a16="http://schemas.microsoft.com/office/drawing/2014/main" id="{85BE08C8-5D89-400E-B18E-335012B943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170D477-2168-4C96-9FB9-544492214645}"/>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19" name="Trapezoid 13">
            <a:extLst>
              <a:ext uri="{FF2B5EF4-FFF2-40B4-BE49-F238E27FC236}">
                <a16:creationId xmlns:a16="http://schemas.microsoft.com/office/drawing/2014/main" id="{7BF978DC-1603-43FE-BD3E-789B46DEAC7B}"/>
              </a:ext>
            </a:extLst>
          </p:cNvPr>
          <p:cNvSpPr/>
          <p:nvPr/>
        </p:nvSpPr>
        <p:spPr>
          <a:xfrm>
            <a:off x="2236945" y="2796374"/>
            <a:ext cx="551216" cy="466087"/>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lumMod val="75000"/>
                  <a:lumOff val="25000"/>
                </a:schemeClr>
              </a:solidFill>
            </a:endParaRPr>
          </a:p>
        </p:txBody>
      </p:sp>
      <p:sp>
        <p:nvSpPr>
          <p:cNvPr id="20" name="Rounded Rectangle 7">
            <a:extLst>
              <a:ext uri="{FF2B5EF4-FFF2-40B4-BE49-F238E27FC236}">
                <a16:creationId xmlns:a16="http://schemas.microsoft.com/office/drawing/2014/main" id="{724BF6E9-F8E8-4534-B5D8-81D7F7A8E374}"/>
              </a:ext>
            </a:extLst>
          </p:cNvPr>
          <p:cNvSpPr/>
          <p:nvPr/>
        </p:nvSpPr>
        <p:spPr>
          <a:xfrm>
            <a:off x="5926495" y="2731533"/>
            <a:ext cx="344260" cy="59576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1" name="Rectangle 18">
            <a:extLst>
              <a:ext uri="{FF2B5EF4-FFF2-40B4-BE49-F238E27FC236}">
                <a16:creationId xmlns:a16="http://schemas.microsoft.com/office/drawing/2014/main" id="{43327883-BFCE-4CF2-A933-FB9ECC5417B0}"/>
              </a:ext>
            </a:extLst>
          </p:cNvPr>
          <p:cNvSpPr/>
          <p:nvPr/>
        </p:nvSpPr>
        <p:spPr>
          <a:xfrm>
            <a:off x="5627078" y="1556115"/>
            <a:ext cx="937844" cy="74513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Rounded Rectangle 25">
            <a:extLst>
              <a:ext uri="{FF2B5EF4-FFF2-40B4-BE49-F238E27FC236}">
                <a16:creationId xmlns:a16="http://schemas.microsoft.com/office/drawing/2014/main" id="{8B1EC4AB-661C-4038-9393-AFECAF789A8D}"/>
              </a:ext>
            </a:extLst>
          </p:cNvPr>
          <p:cNvSpPr/>
          <p:nvPr/>
        </p:nvSpPr>
        <p:spPr>
          <a:xfrm>
            <a:off x="9413370" y="2731533"/>
            <a:ext cx="423705" cy="595769"/>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nvGrpSpPr>
          <p:cNvPr id="23" name="Group 57">
            <a:extLst>
              <a:ext uri="{FF2B5EF4-FFF2-40B4-BE49-F238E27FC236}">
                <a16:creationId xmlns:a16="http://schemas.microsoft.com/office/drawing/2014/main" id="{D6054B7D-C557-4C02-881A-198210210DA0}"/>
              </a:ext>
            </a:extLst>
          </p:cNvPr>
          <p:cNvGrpSpPr/>
          <p:nvPr/>
        </p:nvGrpSpPr>
        <p:grpSpPr>
          <a:xfrm>
            <a:off x="2543779" y="2321783"/>
            <a:ext cx="7082599" cy="361373"/>
            <a:chOff x="1907834" y="1781092"/>
            <a:chExt cx="5311949" cy="271030"/>
          </a:xfrm>
        </p:grpSpPr>
        <p:sp>
          <p:nvSpPr>
            <p:cNvPr id="24" name="Freeform 54">
              <a:extLst>
                <a:ext uri="{FF2B5EF4-FFF2-40B4-BE49-F238E27FC236}">
                  <a16:creationId xmlns:a16="http://schemas.microsoft.com/office/drawing/2014/main" id="{4D6B6628-E951-4ADE-85BF-E3633E0AA586}"/>
                </a:ext>
              </a:extLst>
            </p:cNvPr>
            <p:cNvSpPr/>
            <p:nvPr/>
          </p:nvSpPr>
          <p:spPr>
            <a:xfrm>
              <a:off x="1907834" y="1896284"/>
              <a:ext cx="5311949" cy="155838"/>
            </a:xfrm>
            <a:custGeom>
              <a:avLst/>
              <a:gdLst>
                <a:gd name="connsiteX0" fmla="*/ 7951 w 5311471"/>
                <a:gd name="connsiteY0" fmla="*/ 159026 h 159026"/>
                <a:gd name="connsiteX1" fmla="*/ 0 w 5311471"/>
                <a:gd name="connsiteY1" fmla="*/ 0 h 159026"/>
                <a:gd name="connsiteX2" fmla="*/ 5311471 w 5311471"/>
                <a:gd name="connsiteY2" fmla="*/ 15903 h 159026"/>
                <a:gd name="connsiteX3" fmla="*/ 5303520 w 5311471"/>
                <a:gd name="connsiteY3" fmla="*/ 151075 h 159026"/>
                <a:gd name="connsiteX0" fmla="*/ 0 w 5327374"/>
                <a:gd name="connsiteY0" fmla="*/ 159026 h 159026"/>
                <a:gd name="connsiteX1" fmla="*/ 15903 w 5327374"/>
                <a:gd name="connsiteY1" fmla="*/ 0 h 159026"/>
                <a:gd name="connsiteX2" fmla="*/ 5327374 w 5327374"/>
                <a:gd name="connsiteY2" fmla="*/ 15903 h 159026"/>
                <a:gd name="connsiteX3" fmla="*/ 5319423 w 5327374"/>
                <a:gd name="connsiteY3" fmla="*/ 151075 h 159026"/>
                <a:gd name="connsiteX0" fmla="*/ 15902 w 5311471"/>
                <a:gd name="connsiteY0" fmla="*/ 159026 h 159026"/>
                <a:gd name="connsiteX1" fmla="*/ 0 w 5311471"/>
                <a:gd name="connsiteY1" fmla="*/ 0 h 159026"/>
                <a:gd name="connsiteX2" fmla="*/ 5311471 w 5311471"/>
                <a:gd name="connsiteY2" fmla="*/ 15903 h 159026"/>
                <a:gd name="connsiteX3" fmla="*/ 5303520 w 5311471"/>
                <a:gd name="connsiteY3" fmla="*/ 151075 h 159026"/>
                <a:gd name="connsiteX0" fmla="*/ 18604 w 5314173"/>
                <a:gd name="connsiteY0" fmla="*/ 159026 h 159026"/>
                <a:gd name="connsiteX1" fmla="*/ 0 w 5314173"/>
                <a:gd name="connsiteY1" fmla="*/ 140999 h 159026"/>
                <a:gd name="connsiteX2" fmla="*/ 2702 w 5314173"/>
                <a:gd name="connsiteY2" fmla="*/ 0 h 159026"/>
                <a:gd name="connsiteX3" fmla="*/ 5314173 w 5314173"/>
                <a:gd name="connsiteY3" fmla="*/ 15903 h 159026"/>
                <a:gd name="connsiteX4" fmla="*/ 5306222 w 5314173"/>
                <a:gd name="connsiteY4" fmla="*/ 151075 h 159026"/>
                <a:gd name="connsiteX0" fmla="*/ 0 w 5314173"/>
                <a:gd name="connsiteY0" fmla="*/ 140999 h 151075"/>
                <a:gd name="connsiteX1" fmla="*/ 2702 w 5314173"/>
                <a:gd name="connsiteY1" fmla="*/ 0 h 151075"/>
                <a:gd name="connsiteX2" fmla="*/ 5314173 w 5314173"/>
                <a:gd name="connsiteY2" fmla="*/ 15903 h 151075"/>
                <a:gd name="connsiteX3" fmla="*/ 5306222 w 5314173"/>
                <a:gd name="connsiteY3" fmla="*/ 151075 h 151075"/>
                <a:gd name="connsiteX0" fmla="*/ 8328 w 5311529"/>
                <a:gd name="connsiteY0" fmla="*/ 140999 h 151075"/>
                <a:gd name="connsiteX1" fmla="*/ 58 w 5311529"/>
                <a:gd name="connsiteY1" fmla="*/ 0 h 151075"/>
                <a:gd name="connsiteX2" fmla="*/ 5311529 w 5311529"/>
                <a:gd name="connsiteY2" fmla="*/ 15903 h 151075"/>
                <a:gd name="connsiteX3" fmla="*/ 5303578 w 5311529"/>
                <a:gd name="connsiteY3" fmla="*/ 151075 h 151075"/>
                <a:gd name="connsiteX0" fmla="*/ 0 w 5314174"/>
                <a:gd name="connsiteY0" fmla="*/ 140999 h 151075"/>
                <a:gd name="connsiteX1" fmla="*/ 2703 w 5314174"/>
                <a:gd name="connsiteY1" fmla="*/ 0 h 151075"/>
                <a:gd name="connsiteX2" fmla="*/ 5314174 w 5314174"/>
                <a:gd name="connsiteY2" fmla="*/ 15903 h 151075"/>
                <a:gd name="connsiteX3" fmla="*/ 5306223 w 5314174"/>
                <a:gd name="connsiteY3" fmla="*/ 151075 h 151075"/>
                <a:gd name="connsiteX0" fmla="*/ 874 w 5315048"/>
                <a:gd name="connsiteY0" fmla="*/ 140999 h 151075"/>
                <a:gd name="connsiteX1" fmla="*/ 3577 w 5315048"/>
                <a:gd name="connsiteY1" fmla="*/ 0 h 151075"/>
                <a:gd name="connsiteX2" fmla="*/ 5315048 w 5315048"/>
                <a:gd name="connsiteY2" fmla="*/ 15903 h 151075"/>
                <a:gd name="connsiteX3" fmla="*/ 5307097 w 5315048"/>
                <a:gd name="connsiteY3" fmla="*/ 151075 h 151075"/>
                <a:gd name="connsiteX0" fmla="*/ 8356 w 5311557"/>
                <a:gd name="connsiteY0" fmla="*/ 144656 h 151075"/>
                <a:gd name="connsiteX1" fmla="*/ 86 w 5311557"/>
                <a:gd name="connsiteY1" fmla="*/ 0 h 151075"/>
                <a:gd name="connsiteX2" fmla="*/ 5311557 w 5311557"/>
                <a:gd name="connsiteY2" fmla="*/ 15903 h 151075"/>
                <a:gd name="connsiteX3" fmla="*/ 5303606 w 5311557"/>
                <a:gd name="connsiteY3" fmla="*/ 151075 h 151075"/>
                <a:gd name="connsiteX0" fmla="*/ 8436 w 5311637"/>
                <a:gd name="connsiteY0" fmla="*/ 144656 h 151075"/>
                <a:gd name="connsiteX1" fmla="*/ 166 w 5311637"/>
                <a:gd name="connsiteY1" fmla="*/ 0 h 151075"/>
                <a:gd name="connsiteX2" fmla="*/ 5311637 w 5311637"/>
                <a:gd name="connsiteY2" fmla="*/ 15903 h 151075"/>
                <a:gd name="connsiteX3" fmla="*/ 5303686 w 5311637"/>
                <a:gd name="connsiteY3" fmla="*/ 151075 h 151075"/>
                <a:gd name="connsiteX0" fmla="*/ 3427 w 5313772"/>
                <a:gd name="connsiteY0" fmla="*/ 149419 h 151075"/>
                <a:gd name="connsiteX1" fmla="*/ 2301 w 5313772"/>
                <a:gd name="connsiteY1" fmla="*/ 0 h 151075"/>
                <a:gd name="connsiteX2" fmla="*/ 5313772 w 5313772"/>
                <a:gd name="connsiteY2" fmla="*/ 15903 h 151075"/>
                <a:gd name="connsiteX3" fmla="*/ 5305821 w 5313772"/>
                <a:gd name="connsiteY3" fmla="*/ 151075 h 151075"/>
                <a:gd name="connsiteX0" fmla="*/ 1604 w 5311949"/>
                <a:gd name="connsiteY0" fmla="*/ 149419 h 151075"/>
                <a:gd name="connsiteX1" fmla="*/ 478 w 5311949"/>
                <a:gd name="connsiteY1" fmla="*/ 0 h 151075"/>
                <a:gd name="connsiteX2" fmla="*/ 5311949 w 5311949"/>
                <a:gd name="connsiteY2" fmla="*/ 15903 h 151075"/>
                <a:gd name="connsiteX3" fmla="*/ 5303998 w 5311949"/>
                <a:gd name="connsiteY3" fmla="*/ 151075 h 151075"/>
                <a:gd name="connsiteX0" fmla="*/ 1604 w 5311949"/>
                <a:gd name="connsiteY0" fmla="*/ 149419 h 155838"/>
                <a:gd name="connsiteX1" fmla="*/ 478 w 5311949"/>
                <a:gd name="connsiteY1" fmla="*/ 0 h 155838"/>
                <a:gd name="connsiteX2" fmla="*/ 5311949 w 5311949"/>
                <a:gd name="connsiteY2" fmla="*/ 15903 h 155838"/>
                <a:gd name="connsiteX3" fmla="*/ 5311142 w 5311949"/>
                <a:gd name="connsiteY3" fmla="*/ 155838 h 155838"/>
                <a:gd name="connsiteX0" fmla="*/ 1604 w 5311949"/>
                <a:gd name="connsiteY0" fmla="*/ 149419 h 155838"/>
                <a:gd name="connsiteX1" fmla="*/ 478 w 5311949"/>
                <a:gd name="connsiteY1" fmla="*/ 0 h 155838"/>
                <a:gd name="connsiteX2" fmla="*/ 5311949 w 5311949"/>
                <a:gd name="connsiteY2" fmla="*/ 15903 h 155838"/>
                <a:gd name="connsiteX3" fmla="*/ 5311142 w 5311949"/>
                <a:gd name="connsiteY3" fmla="*/ 155838 h 155838"/>
              </a:gdLst>
              <a:ahLst/>
              <a:cxnLst>
                <a:cxn ang="0">
                  <a:pos x="connsiteX0" y="connsiteY0"/>
                </a:cxn>
                <a:cxn ang="0">
                  <a:pos x="connsiteX1" y="connsiteY1"/>
                </a:cxn>
                <a:cxn ang="0">
                  <a:pos x="connsiteX2" y="connsiteY2"/>
                </a:cxn>
                <a:cxn ang="0">
                  <a:pos x="connsiteX3" y="connsiteY3"/>
                </a:cxn>
              </a:cxnLst>
              <a:rect l="l" t="t" r="r" b="b"/>
              <a:pathLst>
                <a:path w="5311949" h="155838">
                  <a:moveTo>
                    <a:pt x="1604" y="149419"/>
                  </a:moveTo>
                  <a:cubicBezTo>
                    <a:pt x="-49" y="-4985"/>
                    <a:pt x="-423" y="47000"/>
                    <a:pt x="478" y="0"/>
                  </a:cubicBezTo>
                  <a:lnTo>
                    <a:pt x="5311949" y="15903"/>
                  </a:lnTo>
                  <a:cubicBezTo>
                    <a:pt x="5311680" y="62548"/>
                    <a:pt x="5309030" y="68712"/>
                    <a:pt x="5311142" y="155838"/>
                  </a:cubicBezTo>
                </a:path>
              </a:pathLst>
            </a:cu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25" name="Freeform 55">
              <a:extLst>
                <a:ext uri="{FF2B5EF4-FFF2-40B4-BE49-F238E27FC236}">
                  <a16:creationId xmlns:a16="http://schemas.microsoft.com/office/drawing/2014/main" id="{FF1F2AB4-3870-415C-8594-F166D5224EC0}"/>
                </a:ext>
              </a:extLst>
            </p:cNvPr>
            <p:cNvSpPr/>
            <p:nvPr/>
          </p:nvSpPr>
          <p:spPr>
            <a:xfrm>
              <a:off x="4564049" y="1781092"/>
              <a:ext cx="0" cy="254442"/>
            </a:xfrm>
            <a:custGeom>
              <a:avLst/>
              <a:gdLst>
                <a:gd name="connsiteX0" fmla="*/ 0 w 0"/>
                <a:gd name="connsiteY0" fmla="*/ 0 h 254442"/>
                <a:gd name="connsiteX1" fmla="*/ 0 w 0"/>
                <a:gd name="connsiteY1" fmla="*/ 254442 h 254442"/>
              </a:gdLst>
              <a:ahLst/>
              <a:cxnLst>
                <a:cxn ang="0">
                  <a:pos x="connsiteX0" y="connsiteY0"/>
                </a:cxn>
                <a:cxn ang="0">
                  <a:pos x="connsiteX1" y="connsiteY1"/>
                </a:cxn>
              </a:cxnLst>
              <a:rect l="l" t="t" r="r" b="b"/>
              <a:pathLst>
                <a:path h="254442">
                  <a:moveTo>
                    <a:pt x="0" y="0"/>
                  </a:moveTo>
                  <a:lnTo>
                    <a:pt x="0" y="254442"/>
                  </a:lnTo>
                </a:path>
              </a:pathLst>
            </a:cu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grpSp>
      <p:sp>
        <p:nvSpPr>
          <p:cNvPr id="26" name="TextBox 59">
            <a:extLst>
              <a:ext uri="{FF2B5EF4-FFF2-40B4-BE49-F238E27FC236}">
                <a16:creationId xmlns:a16="http://schemas.microsoft.com/office/drawing/2014/main" id="{A5EA31F0-221C-4F5F-A3C8-33033ECAF195}"/>
              </a:ext>
            </a:extLst>
          </p:cNvPr>
          <p:cNvSpPr txBox="1"/>
          <p:nvPr/>
        </p:nvSpPr>
        <p:spPr>
          <a:xfrm>
            <a:off x="4698824" y="3327301"/>
            <a:ext cx="2575233" cy="666977"/>
          </a:xfrm>
          <a:prstGeom prst="rect">
            <a:avLst/>
          </a:prstGeom>
          <a:noFill/>
        </p:spPr>
        <p:txBody>
          <a:bodyPr wrap="square" rtlCol="0">
            <a:spAutoFit/>
          </a:bodyPr>
          <a:lstStyle/>
          <a:p>
            <a:pPr algn="ctr"/>
            <a:r>
              <a:rPr lang="es-EC" altLang="ko-KR" sz="1867" b="1" dirty="0">
                <a:cs typeface="Arial" pitchFamily="34" charset="0"/>
              </a:rPr>
              <a:t>CÓDIGO DEL SERVICIO WEB</a:t>
            </a:r>
            <a:endParaRPr lang="ko-KR" altLang="en-US" sz="1867" b="1" dirty="0">
              <a:cs typeface="Arial" pitchFamily="34" charset="0"/>
            </a:endParaRPr>
          </a:p>
        </p:txBody>
      </p:sp>
      <p:sp>
        <p:nvSpPr>
          <p:cNvPr id="27" name="TextBox 62">
            <a:extLst>
              <a:ext uri="{FF2B5EF4-FFF2-40B4-BE49-F238E27FC236}">
                <a16:creationId xmlns:a16="http://schemas.microsoft.com/office/drawing/2014/main" id="{7BF6F07A-3C3F-4CF8-88CE-3FC86F8EF77A}"/>
              </a:ext>
            </a:extLst>
          </p:cNvPr>
          <p:cNvSpPr txBox="1"/>
          <p:nvPr/>
        </p:nvSpPr>
        <p:spPr>
          <a:xfrm>
            <a:off x="1235537" y="3346421"/>
            <a:ext cx="2575233" cy="379656"/>
          </a:xfrm>
          <a:prstGeom prst="rect">
            <a:avLst/>
          </a:prstGeom>
          <a:noFill/>
        </p:spPr>
        <p:txBody>
          <a:bodyPr wrap="square" rtlCol="0">
            <a:spAutoFit/>
          </a:bodyPr>
          <a:lstStyle/>
          <a:p>
            <a:pPr algn="ctr"/>
            <a:r>
              <a:rPr lang="es-EC" altLang="ko-KR" sz="1867" b="1" dirty="0">
                <a:cs typeface="Arial" pitchFamily="34" charset="0"/>
              </a:rPr>
              <a:t>CÓDIGO DEL ESP32</a:t>
            </a:r>
            <a:endParaRPr lang="ko-KR" altLang="en-US" sz="1867" b="1" dirty="0">
              <a:cs typeface="Arial" pitchFamily="34" charset="0"/>
            </a:endParaRPr>
          </a:p>
        </p:txBody>
      </p:sp>
      <p:sp>
        <p:nvSpPr>
          <p:cNvPr id="28" name="TextBox 65">
            <a:extLst>
              <a:ext uri="{FF2B5EF4-FFF2-40B4-BE49-F238E27FC236}">
                <a16:creationId xmlns:a16="http://schemas.microsoft.com/office/drawing/2014/main" id="{8812F725-28D3-46BA-8C6C-E3B52B56F6CB}"/>
              </a:ext>
            </a:extLst>
          </p:cNvPr>
          <p:cNvSpPr txBox="1"/>
          <p:nvPr/>
        </p:nvSpPr>
        <p:spPr>
          <a:xfrm>
            <a:off x="7152117" y="3346420"/>
            <a:ext cx="3804347" cy="727700"/>
          </a:xfrm>
          <a:prstGeom prst="rect">
            <a:avLst/>
          </a:prstGeom>
          <a:noFill/>
        </p:spPr>
        <p:txBody>
          <a:bodyPr wrap="square" rtlCol="0">
            <a:spAutoFit/>
          </a:bodyPr>
          <a:lstStyle/>
          <a:p>
            <a:pPr lvl="2" algn="ctr">
              <a:lnSpc>
                <a:spcPct val="115000"/>
              </a:lnSpc>
              <a:spcAft>
                <a:spcPts val="1333"/>
              </a:spcAft>
            </a:pPr>
            <a:r>
              <a:rPr lang="es-EC" sz="1867" b="1" dirty="0">
                <a:ea typeface="Calibri" panose="020F0502020204030204" pitchFamily="34" charset="0"/>
                <a:cs typeface="Times New Roman" panose="02020603050405020304" pitchFamily="18" charset="0"/>
              </a:rPr>
              <a:t>CÓDIGO DE LA       APLICACIÓN MÓVIL</a:t>
            </a:r>
          </a:p>
        </p:txBody>
      </p:sp>
      <p:pic>
        <p:nvPicPr>
          <p:cNvPr id="29" name="Imagen 28" descr="Logotipo, nombre de la empresa&#10;&#10;Descripción generada automáticamente">
            <a:extLst>
              <a:ext uri="{FF2B5EF4-FFF2-40B4-BE49-F238E27FC236}">
                <a16:creationId xmlns:a16="http://schemas.microsoft.com/office/drawing/2014/main" id="{E561D822-C589-43B6-89C7-496AE6C8E9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5600" y="3530699"/>
            <a:ext cx="7536160" cy="3047231"/>
          </a:xfrm>
          <a:prstGeom prst="rect">
            <a:avLst/>
          </a:prstGeom>
        </p:spPr>
      </p:pic>
    </p:spTree>
    <p:extLst>
      <p:ext uri="{BB962C8B-B14F-4D97-AF65-F5344CB8AC3E}">
        <p14:creationId xmlns:p14="http://schemas.microsoft.com/office/powerpoint/2010/main" val="20853365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descr="Imagen que contiene interior, tabla, café, taza&#10;&#10;Descripción generada automáticamente">
            <a:extLst>
              <a:ext uri="{FF2B5EF4-FFF2-40B4-BE49-F238E27FC236}">
                <a16:creationId xmlns:a16="http://schemas.microsoft.com/office/drawing/2014/main" id="{D0D8E423-1980-4765-81EA-3DDD4D7B6928}"/>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344" b="4344"/>
          <a:stretch>
            <a:fillRect/>
          </a:stretch>
        </p:blipFill>
        <p:spPr/>
      </p:pic>
      <p:grpSp>
        <p:nvGrpSpPr>
          <p:cNvPr id="4" name="Group 3"/>
          <p:cNvGrpSpPr/>
          <p:nvPr/>
        </p:nvGrpSpPr>
        <p:grpSpPr>
          <a:xfrm rot="5400000">
            <a:off x="4872203"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0" name="Text Placeholder 13">
            <a:extLst>
              <a:ext uri="{FF2B5EF4-FFF2-40B4-BE49-F238E27FC236}">
                <a16:creationId xmlns:a16="http://schemas.microsoft.com/office/drawing/2014/main" id="{0C2A99D4-16F7-4277-A2BF-B064CD1F7A9A}"/>
              </a:ext>
            </a:extLst>
          </p:cNvPr>
          <p:cNvSpPr txBox="1">
            <a:spLocks/>
          </p:cNvSpPr>
          <p:nvPr/>
        </p:nvSpPr>
        <p:spPr>
          <a:xfrm>
            <a:off x="1818913" y="2904082"/>
            <a:ext cx="8554173" cy="1252327"/>
          </a:xfrm>
          <a:custGeom>
            <a:avLst/>
            <a:gdLst>
              <a:gd name="connsiteX0" fmla="*/ 0 w 8554173"/>
              <a:gd name="connsiteY0" fmla="*/ 0 h 1252327"/>
              <a:gd name="connsiteX1" fmla="*/ 8554173 w 8554173"/>
              <a:gd name="connsiteY1" fmla="*/ 0 h 1252327"/>
              <a:gd name="connsiteX2" fmla="*/ 8554173 w 8554173"/>
              <a:gd name="connsiteY2" fmla="*/ 1252327 h 1252327"/>
              <a:gd name="connsiteX3" fmla="*/ 0 w 8554173"/>
              <a:gd name="connsiteY3" fmla="*/ 1252327 h 1252327"/>
              <a:gd name="connsiteX4" fmla="*/ 0 w 8554173"/>
              <a:gd name="connsiteY4" fmla="*/ 0 h 1252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173" h="1252327" fill="none" extrusionOk="0">
                <a:moveTo>
                  <a:pt x="0" y="0"/>
                </a:moveTo>
                <a:cubicBezTo>
                  <a:pt x="2936473" y="-68477"/>
                  <a:pt x="5478821" y="-47607"/>
                  <a:pt x="8554173" y="0"/>
                </a:cubicBezTo>
                <a:cubicBezTo>
                  <a:pt x="8572928" y="609101"/>
                  <a:pt x="8661772" y="711443"/>
                  <a:pt x="8554173" y="1252327"/>
                </a:cubicBezTo>
                <a:cubicBezTo>
                  <a:pt x="6499098" y="1211678"/>
                  <a:pt x="1982616" y="1397337"/>
                  <a:pt x="0" y="1252327"/>
                </a:cubicBezTo>
                <a:cubicBezTo>
                  <a:pt x="-29300" y="838199"/>
                  <a:pt x="-103617" y="345236"/>
                  <a:pt x="0" y="0"/>
                </a:cubicBezTo>
                <a:close/>
              </a:path>
              <a:path w="8554173" h="1252327" stroke="0" extrusionOk="0">
                <a:moveTo>
                  <a:pt x="0" y="0"/>
                </a:moveTo>
                <a:cubicBezTo>
                  <a:pt x="4218340" y="-46910"/>
                  <a:pt x="4976970" y="-64144"/>
                  <a:pt x="8554173" y="0"/>
                </a:cubicBezTo>
                <a:cubicBezTo>
                  <a:pt x="8540041" y="347523"/>
                  <a:pt x="8445016" y="666718"/>
                  <a:pt x="8554173" y="1252327"/>
                </a:cubicBezTo>
                <a:cubicBezTo>
                  <a:pt x="7506943" y="1184635"/>
                  <a:pt x="1017380" y="1102769"/>
                  <a:pt x="0" y="1252327"/>
                </a:cubicBezTo>
                <a:cubicBezTo>
                  <a:pt x="48011" y="950094"/>
                  <a:pt x="8808" y="339441"/>
                  <a:pt x="0" y="0"/>
                </a:cubicBezTo>
                <a:close/>
              </a:path>
            </a:pathLst>
          </a:custGeom>
          <a:solidFill>
            <a:schemeClr val="accent5">
              <a:lumMod val="75000"/>
              <a:alpha val="36000"/>
            </a:schemeClr>
          </a:solidFill>
          <a:ln w="28575">
            <a:solidFill>
              <a:schemeClr val="bg1"/>
            </a:solidFill>
            <a:extLst>
              <a:ext uri="{C807C97D-BFC1-408E-A445-0C87EB9F89A2}">
                <ask:lineSketchStyleProps xmlns:ask="http://schemas.microsoft.com/office/drawing/2018/sketchyshapes" sd="1837454777">
                  <a:prstGeom prst="rect">
                    <a:avLst/>
                  </a:prstGeom>
                  <ask:type>
                    <ask:lineSketchCurved/>
                  </ask:type>
                </ask:lineSketchStyleProps>
              </a:ext>
            </a:extLst>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latin typeface="+mj-lt"/>
                <a:cs typeface="Arial" pitchFamily="34" charset="0"/>
              </a:rPr>
              <a:t>FASE DE REVISIÓN</a:t>
            </a:r>
          </a:p>
        </p:txBody>
      </p:sp>
    </p:spTree>
    <p:extLst>
      <p:ext uri="{BB962C8B-B14F-4D97-AF65-F5344CB8AC3E}">
        <p14:creationId xmlns:p14="http://schemas.microsoft.com/office/powerpoint/2010/main" val="1059537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C5784B1-1992-47BF-AD3F-D1298654F6B1}"/>
              </a:ext>
            </a:extLst>
          </p:cNvPr>
          <p:cNvPicPr>
            <a:picLocks noChangeAspect="1"/>
          </p:cNvPicPr>
          <p:nvPr/>
        </p:nvPicPr>
        <p:blipFill rotWithShape="1">
          <a:blip r:embed="rId2">
            <a:alphaModFix amt="35000"/>
          </a:blip>
          <a:srcRect t="29687"/>
          <a:stretch/>
        </p:blipFill>
        <p:spPr>
          <a:xfrm>
            <a:off x="-35995" y="0"/>
            <a:ext cx="12191980" cy="6857990"/>
          </a:xfrm>
          <a:prstGeom prst="rect">
            <a:avLst/>
          </a:prstGeom>
        </p:spPr>
      </p:pic>
      <p:pic>
        <p:nvPicPr>
          <p:cNvPr id="23" name="Imagen 22">
            <a:extLst>
              <a:ext uri="{FF2B5EF4-FFF2-40B4-BE49-F238E27FC236}">
                <a16:creationId xmlns:a16="http://schemas.microsoft.com/office/drawing/2014/main" id="{D863304E-0B6A-41F0-838D-BF41ABB7B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254192" y="503169"/>
            <a:ext cx="765837" cy="697902"/>
          </a:xfrm>
          <a:prstGeom prst="rect">
            <a:avLst/>
          </a:prstGeom>
        </p:spPr>
      </p:pic>
      <p:pic>
        <p:nvPicPr>
          <p:cNvPr id="24" name="Imagen 23" descr="C:\Users\DELL\Desktop\ULEAM SEGUNDO SEMESTRE\Facci.png">
            <a:extLst>
              <a:ext uri="{FF2B5EF4-FFF2-40B4-BE49-F238E27FC236}">
                <a16:creationId xmlns:a16="http://schemas.microsoft.com/office/drawing/2014/main" id="{C4B6521B-4764-4C67-97CE-3A7266E71799}"/>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327071" y="616846"/>
            <a:ext cx="570101" cy="578905"/>
          </a:xfrm>
          <a:prstGeom prst="rect">
            <a:avLst/>
          </a:prstGeom>
          <a:noFill/>
          <a:ln>
            <a:noFill/>
          </a:ln>
          <a:extLst>
            <a:ext uri="{53640926-AAD7-44D8-BBD7-CCE9431645EC}">
              <a14:shadowObscured xmlns:a14="http://schemas.microsoft.com/office/drawing/2010/main"/>
            </a:ext>
          </a:extLst>
        </p:spPr>
      </p:pic>
      <p:sp>
        <p:nvSpPr>
          <p:cNvPr id="20" name="Title 1">
            <a:extLst>
              <a:ext uri="{FF2B5EF4-FFF2-40B4-BE49-F238E27FC236}">
                <a16:creationId xmlns:a16="http://schemas.microsoft.com/office/drawing/2014/main" id="{148958A8-C0E5-44F9-9573-50C776F98CAC}"/>
              </a:ext>
            </a:extLst>
          </p:cNvPr>
          <p:cNvSpPr txBox="1">
            <a:spLocks/>
          </p:cNvSpPr>
          <p:nvPr/>
        </p:nvSpPr>
        <p:spPr>
          <a:xfrm>
            <a:off x="939810" y="334433"/>
            <a:ext cx="10128448" cy="1035373"/>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mj-lt"/>
                <a:ea typeface="+mj-ea"/>
                <a:cs typeface="Arial" pitchFamily="34" charset="0"/>
              </a:defRPr>
            </a:lvl1pPr>
          </a:lstStyle>
          <a:p>
            <a:r>
              <a:rPr lang="en-US" altLang="ko-KR" dirty="0">
                <a:solidFill>
                  <a:srgbClr val="B08600"/>
                </a:solidFill>
              </a:rPr>
              <a:t>PRUEBAS</a:t>
            </a:r>
            <a:r>
              <a:rPr lang="en-US" altLang="ko-KR" dirty="0">
                <a:solidFill>
                  <a:schemeClr val="tx1">
                    <a:lumMod val="65000"/>
                    <a:lumOff val="35000"/>
                  </a:schemeClr>
                </a:solidFill>
              </a:rPr>
              <a:t> </a:t>
            </a:r>
            <a:r>
              <a:rPr lang="en-US" altLang="ko-KR" dirty="0">
                <a:solidFill>
                  <a:schemeClr val="tx1"/>
                </a:solidFill>
              </a:rPr>
              <a:t>INTEGRACIÓN</a:t>
            </a:r>
            <a:endParaRPr lang="ko-KR" altLang="en-US" dirty="0">
              <a:solidFill>
                <a:schemeClr val="tx1"/>
              </a:solidFill>
            </a:endParaRPr>
          </a:p>
        </p:txBody>
      </p:sp>
      <p:graphicFrame>
        <p:nvGraphicFramePr>
          <p:cNvPr id="21" name="Tabla 20">
            <a:extLst>
              <a:ext uri="{FF2B5EF4-FFF2-40B4-BE49-F238E27FC236}">
                <a16:creationId xmlns:a16="http://schemas.microsoft.com/office/drawing/2014/main" id="{B9D497F1-84EB-4763-928E-900E1C8BFCD9}"/>
              </a:ext>
            </a:extLst>
          </p:cNvPr>
          <p:cNvGraphicFramePr>
            <a:graphicFrameLocks noGrp="1"/>
          </p:cNvGraphicFramePr>
          <p:nvPr>
            <p:extLst>
              <p:ext uri="{D42A27DB-BD31-4B8C-83A1-F6EECF244321}">
                <p14:modId xmlns:p14="http://schemas.microsoft.com/office/powerpoint/2010/main" val="1737833015"/>
              </p:ext>
            </p:extLst>
          </p:nvPr>
        </p:nvGraphicFramePr>
        <p:xfrm>
          <a:off x="581295" y="1412777"/>
          <a:ext cx="7708610" cy="4514538"/>
        </p:xfrm>
        <a:graphic>
          <a:graphicData uri="http://schemas.openxmlformats.org/drawingml/2006/table">
            <a:tbl>
              <a:tblPr firstRow="1" firstCol="1" bandRow="1">
                <a:tableStyleId>{9D7B26C5-4107-4FEC-AEDC-1716B250A1EF}</a:tableStyleId>
              </a:tblPr>
              <a:tblGrid>
                <a:gridCol w="1012233">
                  <a:extLst>
                    <a:ext uri="{9D8B030D-6E8A-4147-A177-3AD203B41FA5}">
                      <a16:colId xmlns:a16="http://schemas.microsoft.com/office/drawing/2014/main" val="4061536075"/>
                    </a:ext>
                  </a:extLst>
                </a:gridCol>
                <a:gridCol w="868318">
                  <a:extLst>
                    <a:ext uri="{9D8B030D-6E8A-4147-A177-3AD203B41FA5}">
                      <a16:colId xmlns:a16="http://schemas.microsoft.com/office/drawing/2014/main" val="1775759522"/>
                    </a:ext>
                  </a:extLst>
                </a:gridCol>
                <a:gridCol w="3559126">
                  <a:extLst>
                    <a:ext uri="{9D8B030D-6E8A-4147-A177-3AD203B41FA5}">
                      <a16:colId xmlns:a16="http://schemas.microsoft.com/office/drawing/2014/main" val="3307480898"/>
                    </a:ext>
                  </a:extLst>
                </a:gridCol>
                <a:gridCol w="1125416">
                  <a:extLst>
                    <a:ext uri="{9D8B030D-6E8A-4147-A177-3AD203B41FA5}">
                      <a16:colId xmlns:a16="http://schemas.microsoft.com/office/drawing/2014/main" val="3842294948"/>
                    </a:ext>
                  </a:extLst>
                </a:gridCol>
                <a:gridCol w="1143517">
                  <a:extLst>
                    <a:ext uri="{9D8B030D-6E8A-4147-A177-3AD203B41FA5}">
                      <a16:colId xmlns:a16="http://schemas.microsoft.com/office/drawing/2014/main" val="1968832516"/>
                    </a:ext>
                  </a:extLst>
                </a:gridCol>
              </a:tblGrid>
              <a:tr h="539325">
                <a:tc>
                  <a:txBody>
                    <a:bodyPr/>
                    <a:lstStyle/>
                    <a:p>
                      <a:pPr algn="ctr">
                        <a:lnSpc>
                          <a:spcPct val="115000"/>
                        </a:lnSpc>
                        <a:spcAft>
                          <a:spcPts val="1000"/>
                        </a:spcAft>
                      </a:pPr>
                      <a:r>
                        <a:rPr lang="es-EC" sz="1500" dirty="0" err="1">
                          <a:effectLst/>
                        </a:rPr>
                        <a:t>N°</a:t>
                      </a:r>
                      <a:r>
                        <a:rPr lang="es-EC" sz="1500" dirty="0">
                          <a:effectLst/>
                        </a:rPr>
                        <a:t> Caso Prueba</a:t>
                      </a:r>
                      <a:endParaRPr lang="es-EC"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50000"/>
                      </a:schemeClr>
                    </a:solidFill>
                  </a:tcPr>
                </a:tc>
                <a:tc>
                  <a:txBody>
                    <a:bodyPr/>
                    <a:lstStyle/>
                    <a:p>
                      <a:pPr algn="ctr">
                        <a:lnSpc>
                          <a:spcPct val="115000"/>
                        </a:lnSpc>
                        <a:spcAft>
                          <a:spcPts val="1000"/>
                        </a:spcAft>
                      </a:pPr>
                      <a:r>
                        <a:rPr lang="es-EC" sz="1400" dirty="0">
                          <a:effectLst/>
                        </a:rPr>
                        <a:t>Componente</a:t>
                      </a:r>
                      <a:endParaRPr lang="es-EC"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50000"/>
                      </a:schemeClr>
                    </a:solidFill>
                  </a:tcPr>
                </a:tc>
                <a:tc>
                  <a:txBody>
                    <a:bodyPr/>
                    <a:lstStyle/>
                    <a:p>
                      <a:pPr algn="ctr">
                        <a:lnSpc>
                          <a:spcPct val="115000"/>
                        </a:lnSpc>
                        <a:spcAft>
                          <a:spcPts val="1000"/>
                        </a:spcAft>
                      </a:pPr>
                      <a:r>
                        <a:rPr lang="es-EC" sz="1600" dirty="0">
                          <a:effectLst/>
                        </a:rPr>
                        <a:t>Acción</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50000"/>
                      </a:schemeClr>
                    </a:solidFill>
                  </a:tcPr>
                </a:tc>
                <a:tc>
                  <a:txBody>
                    <a:bodyPr/>
                    <a:lstStyle/>
                    <a:p>
                      <a:pPr algn="ctr">
                        <a:lnSpc>
                          <a:spcPct val="115000"/>
                        </a:lnSpc>
                        <a:spcAft>
                          <a:spcPts val="1000"/>
                        </a:spcAft>
                      </a:pPr>
                      <a:r>
                        <a:rPr lang="es-EC" sz="1600" dirty="0">
                          <a:effectLst/>
                        </a:rPr>
                        <a:t>Resultado</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50000"/>
                      </a:schemeClr>
                    </a:solidFill>
                  </a:tcPr>
                </a:tc>
                <a:tc>
                  <a:txBody>
                    <a:bodyPr/>
                    <a:lstStyle/>
                    <a:p>
                      <a:pPr algn="ctr">
                        <a:lnSpc>
                          <a:spcPct val="115000"/>
                        </a:lnSpc>
                        <a:spcAft>
                          <a:spcPts val="1000"/>
                        </a:spcAft>
                      </a:pPr>
                      <a:r>
                        <a:rPr lang="es-EC" sz="1600" dirty="0">
                          <a:effectLst/>
                        </a:rPr>
                        <a:t>Estado</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50000"/>
                      </a:schemeClr>
                    </a:solidFill>
                  </a:tcPr>
                </a:tc>
                <a:extLst>
                  <a:ext uri="{0D108BD9-81ED-4DB2-BD59-A6C34878D82A}">
                    <a16:rowId xmlns:a16="http://schemas.microsoft.com/office/drawing/2014/main" val="3538412830"/>
                  </a:ext>
                </a:extLst>
              </a:tr>
              <a:tr h="543307">
                <a:tc>
                  <a:txBody>
                    <a:bodyPr/>
                    <a:lstStyle/>
                    <a:p>
                      <a:pPr algn="just">
                        <a:lnSpc>
                          <a:spcPct val="115000"/>
                        </a:lnSpc>
                        <a:spcAft>
                          <a:spcPts val="1000"/>
                        </a:spcAft>
                      </a:pPr>
                      <a:r>
                        <a:rPr lang="es-EC" sz="1600">
                          <a:effectLst/>
                        </a:rPr>
                        <a:t>CP01</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H01</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Lectura y captura de los datos del sensor corriente</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Exitoso</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Correcto </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479770968"/>
                  </a:ext>
                </a:extLst>
              </a:tr>
              <a:tr h="543307">
                <a:tc>
                  <a:txBody>
                    <a:bodyPr/>
                    <a:lstStyle/>
                    <a:p>
                      <a:pPr algn="just">
                        <a:lnSpc>
                          <a:spcPct val="115000"/>
                        </a:lnSpc>
                        <a:spcAft>
                          <a:spcPts val="1000"/>
                        </a:spcAft>
                      </a:pPr>
                      <a:r>
                        <a:rPr lang="es-EC" sz="1600">
                          <a:effectLst/>
                        </a:rPr>
                        <a:t>CP02</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H02</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Envío de datos obtenidos por el sensor corriente al servicio web</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Exitoso</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Correcto </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3933885605"/>
                  </a:ext>
                </a:extLst>
              </a:tr>
              <a:tr h="1384555">
                <a:tc>
                  <a:txBody>
                    <a:bodyPr/>
                    <a:lstStyle/>
                    <a:p>
                      <a:pPr algn="just">
                        <a:lnSpc>
                          <a:spcPct val="115000"/>
                        </a:lnSpc>
                        <a:spcAft>
                          <a:spcPts val="1000"/>
                        </a:spcAft>
                      </a:pPr>
                      <a:r>
                        <a:rPr lang="es-EC" sz="1600">
                          <a:effectLst/>
                        </a:rPr>
                        <a:t>CP03</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H03</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El menú principal de la aplicación móvil visualiza las opciones de control para encendido y apagado de luces, control de consume eléctrico </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Exitoso</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Correcto </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3765421183"/>
                  </a:ext>
                </a:extLst>
              </a:tr>
              <a:tr h="960737">
                <a:tc>
                  <a:txBody>
                    <a:bodyPr/>
                    <a:lstStyle/>
                    <a:p>
                      <a:pPr algn="just">
                        <a:lnSpc>
                          <a:spcPct val="115000"/>
                        </a:lnSpc>
                        <a:spcAft>
                          <a:spcPts val="1000"/>
                        </a:spcAft>
                      </a:pPr>
                      <a:r>
                        <a:rPr lang="es-EC" sz="1600">
                          <a:effectLst/>
                        </a:rPr>
                        <a:t>CP04</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H04</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Funcionamiento del botón para el envío de datos al dispositivo electrónico para encender y apagar</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Exitoso</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Correcto </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90218436"/>
                  </a:ext>
                </a:extLst>
              </a:tr>
              <a:tr h="543307">
                <a:tc>
                  <a:txBody>
                    <a:bodyPr/>
                    <a:lstStyle/>
                    <a:p>
                      <a:pPr algn="just">
                        <a:lnSpc>
                          <a:spcPct val="115000"/>
                        </a:lnSpc>
                        <a:spcAft>
                          <a:spcPts val="1000"/>
                        </a:spcAft>
                      </a:pPr>
                      <a:r>
                        <a:rPr lang="es-EC" sz="1600">
                          <a:effectLst/>
                        </a:rPr>
                        <a:t>CP05</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H05</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Visualización del detalle de consumo eléctrico</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a:effectLst/>
                        </a:rPr>
                        <a:t>Exitoso</a:t>
                      </a:r>
                      <a:endParaRPr lang="es-EC" sz="150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just">
                        <a:lnSpc>
                          <a:spcPct val="115000"/>
                        </a:lnSpc>
                        <a:spcAft>
                          <a:spcPts val="1000"/>
                        </a:spcAft>
                      </a:pPr>
                      <a:r>
                        <a:rPr lang="es-EC" sz="1600" dirty="0">
                          <a:effectLst/>
                        </a:rPr>
                        <a:t>Correcto </a:t>
                      </a:r>
                      <a:endParaRPr lang="es-EC"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0799" marR="9079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3057788789"/>
                  </a:ext>
                </a:extLst>
              </a:tr>
            </a:tbl>
          </a:graphicData>
        </a:graphic>
      </p:graphicFrame>
      <p:pic>
        <p:nvPicPr>
          <p:cNvPr id="22" name="Picture 4" descr="3 Simples pruebas de usabilidad en el desarrollo de Apps móviles ...">
            <a:extLst>
              <a:ext uri="{FF2B5EF4-FFF2-40B4-BE49-F238E27FC236}">
                <a16:creationId xmlns:a16="http://schemas.microsoft.com/office/drawing/2014/main" id="{D544B5A3-047F-48D0-8ECE-F9479FF173F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0" b="94937" l="11078" r="93263">
                        <a14:foregroundMark x1="32335" y1="17975" x2="32335" y2="17975"/>
                        <a14:foregroundMark x1="58832" y1="15696" x2="58832" y2="15696"/>
                        <a14:foregroundMark x1="75749" y1="8861" x2="75749" y2="8861"/>
                        <a14:foregroundMark x1="76347" y1="5823" x2="76347" y2="5823"/>
                        <a14:foregroundMark x1="85629" y1="25570" x2="85629" y2="25570"/>
                        <a14:foregroundMark x1="89671" y1="26582" x2="89671" y2="26582"/>
                        <a14:foregroundMark x1="34431" y1="47595" x2="34431" y2="47595"/>
                        <a14:foregroundMark x1="23204" y1="45823" x2="23204" y2="45823"/>
                        <a14:foregroundMark x1="57784" y1="62532" x2="57784" y2="62532"/>
                        <a14:foregroundMark x1="63174" y1="31646" x2="63174" y2="31646"/>
                        <a14:foregroundMark x1="54341" y1="30380" x2="54341" y2="30380"/>
                        <a14:foregroundMark x1="68713" y1="87848" x2="68713" y2="87848"/>
                        <a14:foregroundMark x1="61677" y1="89114" x2="61677" y2="89114"/>
                        <a14:foregroundMark x1="68413" y1="59241" x2="68413" y2="59241"/>
                        <a14:foregroundMark x1="86078" y1="32658" x2="86078" y2="32658"/>
                        <a14:foregroundMark x1="85629" y1="29367" x2="85629" y2="29367"/>
                        <a14:foregroundMark x1="84880" y1="36203" x2="84880" y2="36203"/>
                        <a14:foregroundMark x1="67216" y1="30633" x2="67216" y2="30633"/>
                        <a14:foregroundMark x1="77994" y1="12405" x2="77994" y2="12405"/>
                        <a14:foregroundMark x1="82635" y1="8354" x2="82635" y2="8354"/>
                        <a14:foregroundMark x1="57036" y1="30633" x2="57036" y2="30633"/>
                        <a14:foregroundMark x1="82635" y1="12911" x2="82635" y2="12911"/>
                        <a14:foregroundMark x1="80389" y1="18987" x2="80389" y2="18987"/>
                        <a14:foregroundMark x1="84431" y1="51139" x2="84431" y2="51139"/>
                        <a14:foregroundMark x1="82934" y1="62785" x2="82934" y2="62785"/>
                        <a14:foregroundMark x1="89371" y1="56456" x2="89371" y2="56456"/>
                        <a14:foregroundMark x1="88174" y1="50633" x2="88174" y2="50633"/>
                        <a14:foregroundMark x1="86677" y1="54684" x2="86677" y2="54684"/>
                        <a14:foregroundMark x1="86677" y1="58481" x2="86677" y2="58481"/>
                        <a14:foregroundMark x1="64970" y1="43544" x2="64970" y2="43544"/>
                        <a14:foregroundMark x1="59431" y1="40759" x2="59431" y2="40759"/>
                        <a14:foregroundMark x1="59581" y1="48354" x2="59581" y2="48354"/>
                        <a14:foregroundMark x1="79641" y1="71646" x2="79641" y2="71646"/>
                        <a14:foregroundMark x1="80389" y1="83544" x2="80389" y2="83544"/>
                        <a14:foregroundMark x1="84431" y1="79747" x2="84431" y2="79747"/>
                        <a14:backgroundMark x1="44461" y1="9620" x2="44461" y2="9620"/>
                        <a14:backgroundMark x1="48054" y1="84557" x2="48054" y2="84557"/>
                        <a14:backgroundMark x1="48054" y1="66329" x2="48054" y2="66329"/>
                      </a14:backgroundRemoval>
                    </a14:imgEffect>
                  </a14:imgLayer>
                </a14:imgProps>
              </a:ext>
              <a:ext uri="{28A0092B-C50C-407E-A947-70E740481C1C}">
                <a14:useLocalDpi xmlns:a14="http://schemas.microsoft.com/office/drawing/2010/main" val="0"/>
              </a:ext>
            </a:extLst>
          </a:blip>
          <a:srcRect l="12521" r="6699"/>
          <a:stretch/>
        </p:blipFill>
        <p:spPr bwMode="auto">
          <a:xfrm>
            <a:off x="8480568" y="1679810"/>
            <a:ext cx="3484753" cy="349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2517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73A60F1-B053-4FE3-84DF-9A16B7ABA965}"/>
              </a:ext>
            </a:extLst>
          </p:cNvPr>
          <p:cNvPicPr>
            <a:picLocks noChangeAspect="1"/>
          </p:cNvPicPr>
          <p:nvPr/>
        </p:nvPicPr>
        <p:blipFill rotWithShape="1">
          <a:blip r:embed="rId2">
            <a:alphaModFix amt="20000"/>
          </a:blip>
          <a:srcRect t="5784" b="37966"/>
          <a:stretch/>
        </p:blipFill>
        <p:spPr>
          <a:xfrm>
            <a:off x="20" y="10"/>
            <a:ext cx="12191980" cy="6857990"/>
          </a:xfrm>
          <a:prstGeom prst="rect">
            <a:avLst/>
          </a:prstGeom>
        </p:spPr>
      </p:pic>
      <p:pic>
        <p:nvPicPr>
          <p:cNvPr id="4" name="Imagen 3">
            <a:extLst>
              <a:ext uri="{FF2B5EF4-FFF2-40B4-BE49-F238E27FC236}">
                <a16:creationId xmlns:a16="http://schemas.microsoft.com/office/drawing/2014/main" id="{A498F3F8-E6DF-4E24-9B13-A53669AFB8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254192" y="503169"/>
            <a:ext cx="765837" cy="697902"/>
          </a:xfrm>
          <a:prstGeom prst="rect">
            <a:avLst/>
          </a:prstGeom>
        </p:spPr>
      </p:pic>
      <p:pic>
        <p:nvPicPr>
          <p:cNvPr id="5" name="Imagen 4" descr="C:\Users\DELL\Desktop\ULEAM SEGUNDO SEMESTRE\Facci.png">
            <a:extLst>
              <a:ext uri="{FF2B5EF4-FFF2-40B4-BE49-F238E27FC236}">
                <a16:creationId xmlns:a16="http://schemas.microsoft.com/office/drawing/2014/main" id="{1E5B6A60-CE76-49EC-9265-81C84B41A878}"/>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327071" y="616846"/>
            <a:ext cx="570101" cy="578905"/>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80A80D87-7A76-49AE-9A80-55782883E43B}"/>
              </a:ext>
            </a:extLst>
          </p:cNvPr>
          <p:cNvSpPr txBox="1">
            <a:spLocks/>
          </p:cNvSpPr>
          <p:nvPr/>
        </p:nvSpPr>
        <p:spPr>
          <a:xfrm>
            <a:off x="1020029" y="360559"/>
            <a:ext cx="10128448" cy="1035373"/>
          </a:xfrm>
          <a:prstGeom prst="rect">
            <a:avLst/>
          </a:prstGeom>
        </p:spPr>
        <p:txBody>
          <a:bodyPr anchor="ctr"/>
          <a:lstStyle>
            <a:lvl1pPr algn="l" defTabSz="914400" rtl="0" eaLnBrk="1" latinLnBrk="1" hangingPunct="1">
              <a:spcBef>
                <a:spcPct val="0"/>
              </a:spcBef>
              <a:buNone/>
              <a:defRPr sz="3600" b="1" kern="1200" baseline="0">
                <a:solidFill>
                  <a:schemeClr val="tx1">
                    <a:lumMod val="75000"/>
                    <a:lumOff val="25000"/>
                  </a:schemeClr>
                </a:solidFill>
                <a:latin typeface="+mj-lt"/>
                <a:ea typeface="+mj-ea"/>
                <a:cs typeface="Arial" pitchFamily="34" charset="0"/>
              </a:defRPr>
            </a:lvl1pPr>
          </a:lstStyle>
          <a:p>
            <a:r>
              <a:rPr lang="es-EC">
                <a:solidFill>
                  <a:schemeClr val="tx1"/>
                </a:solidFill>
              </a:rPr>
              <a:t>ESQUEMA FÍSICO </a:t>
            </a:r>
            <a:r>
              <a:rPr lang="es-EC">
                <a:solidFill>
                  <a:srgbClr val="B08600"/>
                </a:solidFill>
              </a:rPr>
              <a:t>ARMARIO ELÉCTRICO </a:t>
            </a:r>
            <a:endParaRPr lang="ko-KR" altLang="en-US" dirty="0">
              <a:solidFill>
                <a:srgbClr val="B08600"/>
              </a:solidFill>
            </a:endParaRPr>
          </a:p>
        </p:txBody>
      </p:sp>
      <p:pic>
        <p:nvPicPr>
          <p:cNvPr id="7" name="Imagen 6" descr="Texto, Carta&#10;&#10;Descripción generada automáticamente">
            <a:extLst>
              <a:ext uri="{FF2B5EF4-FFF2-40B4-BE49-F238E27FC236}">
                <a16:creationId xmlns:a16="http://schemas.microsoft.com/office/drawing/2014/main" id="{1EA3892C-B3A2-4894-8FCE-B3CAE4CE06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22277"/>
          <a:stretch/>
        </p:blipFill>
        <p:spPr>
          <a:xfrm>
            <a:off x="1871531" y="1316765"/>
            <a:ext cx="3568341" cy="5330191"/>
          </a:xfrm>
          <a:prstGeom prst="rect">
            <a:avLst/>
          </a:prstGeom>
        </p:spPr>
      </p:pic>
      <p:pic>
        <p:nvPicPr>
          <p:cNvPr id="8" name="Imagen 7" descr="Imagen que contiene interior, abrir, refrigerador, pequeño&#10;&#10;Descripción generada automáticamente">
            <a:extLst>
              <a:ext uri="{FF2B5EF4-FFF2-40B4-BE49-F238E27FC236}">
                <a16:creationId xmlns:a16="http://schemas.microsoft.com/office/drawing/2014/main" id="{C6FF1525-6CCA-4274-A6F1-697314840D2A}"/>
              </a:ext>
            </a:extLst>
          </p:cNvPr>
          <p:cNvPicPr>
            <a:picLocks noChangeAspect="1"/>
          </p:cNvPicPr>
          <p:nvPr/>
        </p:nvPicPr>
        <p:blipFill rotWithShape="1">
          <a:blip r:embed="rId6">
            <a:extLst>
              <a:ext uri="{28A0092B-C50C-407E-A947-70E740481C1C}">
                <a14:useLocalDpi xmlns:a14="http://schemas.microsoft.com/office/drawing/2010/main" val="0"/>
              </a:ext>
            </a:extLst>
          </a:blip>
          <a:srcRect t="8000" b="26200"/>
          <a:stretch/>
        </p:blipFill>
        <p:spPr>
          <a:xfrm>
            <a:off x="6752131" y="1316766"/>
            <a:ext cx="3936437" cy="5330191"/>
          </a:xfrm>
          <a:prstGeom prst="rect">
            <a:avLst/>
          </a:prstGeom>
        </p:spPr>
      </p:pic>
    </p:spTree>
    <p:extLst>
      <p:ext uri="{BB962C8B-B14F-4D97-AF65-F5344CB8AC3E}">
        <p14:creationId xmlns:p14="http://schemas.microsoft.com/office/powerpoint/2010/main" val="1624137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91017515-A673-4A87-AEDF-8F58E2A0CB9E}"/>
              </a:ext>
            </a:extLst>
          </p:cNvPr>
          <p:cNvPicPr>
            <a:picLocks noChangeAspect="1"/>
          </p:cNvPicPr>
          <p:nvPr/>
        </p:nvPicPr>
        <p:blipFill rotWithShape="1">
          <a:blip r:embed="rId2">
            <a:alphaModFix amt="50000"/>
          </a:blip>
          <a:srcRect t="6932" b="18068"/>
          <a:stretch/>
        </p:blipFill>
        <p:spPr>
          <a:xfrm>
            <a:off x="20" y="10"/>
            <a:ext cx="12191980" cy="6857990"/>
          </a:xfrm>
          <a:prstGeom prst="rect">
            <a:avLst/>
          </a:prstGeom>
        </p:spPr>
      </p:pic>
      <p:grpSp>
        <p:nvGrpSpPr>
          <p:cNvPr id="4" name="Group 3"/>
          <p:cNvGrpSpPr/>
          <p:nvPr/>
        </p:nvGrpSpPr>
        <p:grpSpPr>
          <a:xfrm rot="5400000">
            <a:off x="4872203"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2" name="Text Placeholder 13"/>
          <p:cNvSpPr txBox="1">
            <a:spLocks/>
          </p:cNvSpPr>
          <p:nvPr/>
        </p:nvSpPr>
        <p:spPr>
          <a:xfrm>
            <a:off x="611873" y="2312125"/>
            <a:ext cx="10724606" cy="402527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5333" b="1" dirty="0">
                <a:latin typeface="+mj-lt"/>
                <a:cs typeface="Arial" pitchFamily="34" charset="0"/>
              </a:rPr>
              <a:t>	CONCLUSIONES </a:t>
            </a:r>
          </a:p>
          <a:p>
            <a:pPr marL="0" indent="0" algn="ctr">
              <a:lnSpc>
                <a:spcPct val="110000"/>
              </a:lnSpc>
              <a:buNone/>
            </a:pPr>
            <a:r>
              <a:rPr lang="en-US" altLang="ko-KR" sz="5333" b="1" dirty="0">
                <a:latin typeface="+mj-lt"/>
                <a:cs typeface="Arial" pitchFamily="34" charset="0"/>
              </a:rPr>
              <a:t>Y</a:t>
            </a:r>
          </a:p>
          <a:p>
            <a:pPr marL="0" indent="0" algn="ctr">
              <a:lnSpc>
                <a:spcPct val="110000"/>
              </a:lnSpc>
              <a:buNone/>
            </a:pPr>
            <a:r>
              <a:rPr lang="en-US" altLang="ko-KR" sz="5333" b="1" dirty="0">
                <a:latin typeface="+mj-lt"/>
                <a:cs typeface="Arial" pitchFamily="34" charset="0"/>
              </a:rPr>
              <a:t> RECOMENDACIONES</a:t>
            </a:r>
          </a:p>
        </p:txBody>
      </p:sp>
    </p:spTree>
    <p:extLst>
      <p:ext uri="{BB962C8B-B14F-4D97-AF65-F5344CB8AC3E}">
        <p14:creationId xmlns:p14="http://schemas.microsoft.com/office/powerpoint/2010/main" val="30092222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0AE66F-76DC-4450-8C39-535A1B424420}"/>
              </a:ext>
            </a:extLst>
          </p:cNvPr>
          <p:cNvSpPr txBox="1"/>
          <p:nvPr/>
        </p:nvSpPr>
        <p:spPr>
          <a:xfrm>
            <a:off x="1020029" y="2136338"/>
            <a:ext cx="4087548" cy="2287806"/>
          </a:xfrm>
          <a:prstGeom prst="rect">
            <a:avLst/>
          </a:prstGeom>
          <a:noFill/>
        </p:spPr>
        <p:txBody>
          <a:bodyPr wrap="square" rtlCol="0">
            <a:spAutoFit/>
          </a:bodyPr>
          <a:lstStyle/>
          <a:p>
            <a:pPr algn="just">
              <a:spcBef>
                <a:spcPts val="500"/>
              </a:spcBef>
              <a:spcAft>
                <a:spcPts val="500"/>
              </a:spcAft>
            </a:pPr>
            <a:r>
              <a:rPr lang="es-EC" altLang="ko-KR" dirty="0">
                <a:cs typeface="Arial" pitchFamily="34" charset="0"/>
              </a:rPr>
              <a:t>En este proyecto para metodología de la propuesta tecnológica se utilizó Eder.</a:t>
            </a:r>
          </a:p>
          <a:p>
            <a:pPr algn="just">
              <a:spcBef>
                <a:spcPts val="500"/>
              </a:spcBef>
              <a:spcAft>
                <a:spcPts val="500"/>
              </a:spcAft>
            </a:pPr>
            <a:r>
              <a:rPr lang="es-EC" altLang="ko-KR" dirty="0">
                <a:cs typeface="Arial" pitchFamily="34" charset="0"/>
              </a:rPr>
              <a:t>Se utilizó un sensor de corriente alterna 5a y con la placa ESP32.</a:t>
            </a:r>
            <a:r>
              <a:rPr lang="en-US" altLang="ko-KR" dirty="0">
                <a:cs typeface="Arial" pitchFamily="34" charset="0"/>
              </a:rPr>
              <a:t> </a:t>
            </a:r>
          </a:p>
          <a:p>
            <a:pPr algn="just">
              <a:spcBef>
                <a:spcPts val="500"/>
              </a:spcBef>
              <a:spcAft>
                <a:spcPts val="500"/>
              </a:spcAft>
            </a:pPr>
            <a:r>
              <a:rPr lang="es-EC" altLang="ko-KR" dirty="0">
                <a:cs typeface="Arial" pitchFamily="34" charset="0"/>
              </a:rPr>
              <a:t>Se utilizó Android permitió al sistema operativo el soporte del diseño del hardware</a:t>
            </a:r>
            <a:endParaRPr lang="en-US" altLang="ko-KR" dirty="0">
              <a:cs typeface="Arial" pitchFamily="34" charset="0"/>
            </a:endParaRPr>
          </a:p>
        </p:txBody>
      </p:sp>
      <p:sp>
        <p:nvSpPr>
          <p:cNvPr id="9" name="TextBox 8">
            <a:extLst>
              <a:ext uri="{FF2B5EF4-FFF2-40B4-BE49-F238E27FC236}">
                <a16:creationId xmlns:a16="http://schemas.microsoft.com/office/drawing/2014/main" id="{ECD83FB1-68DC-468A-AFAC-265D135AF9C1}"/>
              </a:ext>
            </a:extLst>
          </p:cNvPr>
          <p:cNvSpPr txBox="1"/>
          <p:nvPr/>
        </p:nvSpPr>
        <p:spPr>
          <a:xfrm>
            <a:off x="5614207" y="2069916"/>
            <a:ext cx="5358593" cy="3588162"/>
          </a:xfrm>
          <a:prstGeom prst="rect">
            <a:avLst/>
          </a:prstGeom>
          <a:noFill/>
        </p:spPr>
        <p:txBody>
          <a:bodyPr wrap="square" rtlCol="0">
            <a:spAutoFit/>
          </a:bodyPr>
          <a:lstStyle/>
          <a:p>
            <a:pPr algn="just">
              <a:spcBef>
                <a:spcPts val="500"/>
              </a:spcBef>
              <a:spcAft>
                <a:spcPts val="500"/>
              </a:spcAft>
            </a:pPr>
            <a:r>
              <a:rPr lang="es-EC" altLang="ko-KR" dirty="0">
                <a:cs typeface="Arial" pitchFamily="34" charset="0"/>
              </a:rPr>
              <a:t>Usar sensores invasivos debemos evitar fallos al momento de pasar el cable.</a:t>
            </a:r>
          </a:p>
          <a:p>
            <a:pPr algn="just">
              <a:spcBef>
                <a:spcPts val="500"/>
              </a:spcBef>
              <a:spcAft>
                <a:spcPts val="500"/>
              </a:spcAft>
            </a:pPr>
            <a:r>
              <a:rPr lang="es-EC" altLang="ko-KR" dirty="0">
                <a:cs typeface="Arial" pitchFamily="34" charset="0"/>
              </a:rPr>
              <a:t>Utilizar un buen cable para la trasmisión para no dañar la placa.</a:t>
            </a:r>
          </a:p>
          <a:p>
            <a:pPr algn="just">
              <a:spcBef>
                <a:spcPts val="500"/>
              </a:spcBef>
              <a:spcAft>
                <a:spcPts val="500"/>
              </a:spcAft>
            </a:pPr>
            <a:r>
              <a:rPr lang="es-EC" altLang="ko-KR" dirty="0">
                <a:cs typeface="Arial" pitchFamily="34" charset="0"/>
              </a:rPr>
              <a:t>Hacer un estudio de qué tipo de redes de sensores se puede aplicar conexión de sensores para electricidad y aplicaciones basadas en Iot en lectura de datos basadas en sensores.</a:t>
            </a:r>
          </a:p>
          <a:p>
            <a:pPr algn="just">
              <a:spcBef>
                <a:spcPts val="500"/>
              </a:spcBef>
              <a:spcAft>
                <a:spcPts val="500"/>
              </a:spcAft>
            </a:pPr>
            <a:r>
              <a:rPr lang="es-EC" altLang="ko-KR" dirty="0">
                <a:cs typeface="Arial" pitchFamily="34" charset="0"/>
              </a:rPr>
              <a:t>Recomiendo este proyecto para que otros estudiantes puedan adaptar otro tipo de tecnologías con Iot.</a:t>
            </a:r>
          </a:p>
          <a:p>
            <a:pPr algn="just"/>
            <a:endParaRPr lang="en-US" altLang="ko-KR" dirty="0">
              <a:cs typeface="Arial" pitchFamily="34" charset="0"/>
            </a:endParaRPr>
          </a:p>
        </p:txBody>
      </p:sp>
      <p:sp>
        <p:nvSpPr>
          <p:cNvPr id="10" name="Title 1">
            <a:extLst>
              <a:ext uri="{FF2B5EF4-FFF2-40B4-BE49-F238E27FC236}">
                <a16:creationId xmlns:a16="http://schemas.microsoft.com/office/drawing/2014/main" id="{5CF85399-9924-433F-82E2-B5D33B7D5E97}"/>
              </a:ext>
            </a:extLst>
          </p:cNvPr>
          <p:cNvSpPr txBox="1">
            <a:spLocks/>
          </p:cNvSpPr>
          <p:nvPr/>
        </p:nvSpPr>
        <p:spPr>
          <a:xfrm>
            <a:off x="1020029" y="518033"/>
            <a:ext cx="10122588" cy="7765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ko-KR" sz="3600" b="1" dirty="0" err="1">
                <a:solidFill>
                  <a:srgbClr val="B08600"/>
                </a:solidFill>
              </a:rPr>
              <a:t>Conclusiones</a:t>
            </a:r>
            <a:r>
              <a:rPr lang="en-US" altLang="ko-KR" sz="3600" b="1" dirty="0">
                <a:solidFill>
                  <a:schemeClr val="tx1">
                    <a:lumMod val="65000"/>
                    <a:lumOff val="35000"/>
                  </a:schemeClr>
                </a:solidFill>
              </a:rPr>
              <a:t> 		</a:t>
            </a:r>
            <a:r>
              <a:rPr lang="en-US" altLang="ko-KR" sz="3600" b="1" dirty="0" err="1">
                <a:solidFill>
                  <a:schemeClr val="tx1"/>
                </a:solidFill>
              </a:rPr>
              <a:t>Recomendaciones</a:t>
            </a:r>
            <a:endParaRPr lang="ko-KR" altLang="en-US" sz="3600" b="1" dirty="0">
              <a:solidFill>
                <a:schemeClr val="tx1"/>
              </a:solidFill>
            </a:endParaRPr>
          </a:p>
        </p:txBody>
      </p:sp>
      <p:pic>
        <p:nvPicPr>
          <p:cNvPr id="11" name="Imagen 10">
            <a:extLst>
              <a:ext uri="{FF2B5EF4-FFF2-40B4-BE49-F238E27FC236}">
                <a16:creationId xmlns:a16="http://schemas.microsoft.com/office/drawing/2014/main" id="{D5E53054-7561-4234-935B-5D3D7CAF16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5" t="31277" r="60381" b="32040"/>
          <a:stretch/>
        </p:blipFill>
        <p:spPr>
          <a:xfrm>
            <a:off x="254192" y="503169"/>
            <a:ext cx="765837" cy="697902"/>
          </a:xfrm>
          <a:prstGeom prst="rect">
            <a:avLst/>
          </a:prstGeom>
        </p:spPr>
      </p:pic>
      <p:pic>
        <p:nvPicPr>
          <p:cNvPr id="12" name="Imagen 11" descr="C:\Users\DELL\Desktop\ULEAM SEGUNDO SEMESTRE\Facci.png">
            <a:extLst>
              <a:ext uri="{FF2B5EF4-FFF2-40B4-BE49-F238E27FC236}">
                <a16:creationId xmlns:a16="http://schemas.microsoft.com/office/drawing/2014/main" id="{5F5A8530-ECA1-4436-9E0A-BED1253F0D99}"/>
              </a:ext>
            </a:extLst>
          </p:cNvPr>
          <p:cNvPicPr/>
          <p:nvPr/>
        </p:nvPicPr>
        <p:blipFill rotWithShape="1">
          <a:blip r:embed="rId3">
            <a:extLst>
              <a:ext uri="{28A0092B-C50C-407E-A947-70E740481C1C}">
                <a14:useLocalDpi xmlns:a14="http://schemas.microsoft.com/office/drawing/2010/main" val="0"/>
              </a:ext>
            </a:extLst>
          </a:blip>
          <a:srcRect l="62625" t="1" r="10646" b="-13190"/>
          <a:stretch/>
        </p:blipFill>
        <p:spPr bwMode="auto">
          <a:xfrm>
            <a:off x="11327071" y="616846"/>
            <a:ext cx="570101" cy="578905"/>
          </a:xfrm>
          <a:prstGeom prst="rect">
            <a:avLst/>
          </a:prstGeom>
          <a:noFill/>
          <a:ln>
            <a:noFill/>
          </a:ln>
          <a:extLst>
            <a:ext uri="{53640926-AAD7-44D8-BBD7-CCE9431645EC}">
              <a14:shadowObscured xmlns:a14="http://schemas.microsoft.com/office/drawing/2010/main"/>
            </a:ext>
          </a:extLst>
        </p:spPr>
      </p:pic>
      <p:sp>
        <p:nvSpPr>
          <p:cNvPr id="13" name="Rectangle 2">
            <a:extLst>
              <a:ext uri="{FF2B5EF4-FFF2-40B4-BE49-F238E27FC236}">
                <a16:creationId xmlns:a16="http://schemas.microsoft.com/office/drawing/2014/main" id="{C4337577-0EF9-4A9E-8B50-5EFF14B64D76}"/>
              </a:ext>
            </a:extLst>
          </p:cNvPr>
          <p:cNvSpPr/>
          <p:nvPr/>
        </p:nvSpPr>
        <p:spPr>
          <a:xfrm>
            <a:off x="1020028" y="1970846"/>
            <a:ext cx="4087547"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Frame 17">
            <a:extLst>
              <a:ext uri="{FF2B5EF4-FFF2-40B4-BE49-F238E27FC236}">
                <a16:creationId xmlns:a16="http://schemas.microsoft.com/office/drawing/2014/main" id="{2DEF7E47-2D70-4297-B88A-44117B828673}"/>
              </a:ext>
            </a:extLst>
          </p:cNvPr>
          <p:cNvSpPr/>
          <p:nvPr/>
        </p:nvSpPr>
        <p:spPr>
          <a:xfrm>
            <a:off x="2808216" y="1388055"/>
            <a:ext cx="588127" cy="45347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3">
            <a:extLst>
              <a:ext uri="{FF2B5EF4-FFF2-40B4-BE49-F238E27FC236}">
                <a16:creationId xmlns:a16="http://schemas.microsoft.com/office/drawing/2014/main" id="{3EED6D45-F58F-4B3A-B060-10FF291E4439}"/>
              </a:ext>
            </a:extLst>
          </p:cNvPr>
          <p:cNvSpPr/>
          <p:nvPr/>
        </p:nvSpPr>
        <p:spPr>
          <a:xfrm>
            <a:off x="5614206" y="1959159"/>
            <a:ext cx="5358593" cy="711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ounded Rectangle 5">
            <a:extLst>
              <a:ext uri="{FF2B5EF4-FFF2-40B4-BE49-F238E27FC236}">
                <a16:creationId xmlns:a16="http://schemas.microsoft.com/office/drawing/2014/main" id="{8BA8DA50-9AB4-4A52-9F97-E65B4174FDCB}"/>
              </a:ext>
            </a:extLst>
          </p:cNvPr>
          <p:cNvSpPr/>
          <p:nvPr/>
        </p:nvSpPr>
        <p:spPr>
          <a:xfrm flipH="1">
            <a:off x="8081277" y="1315332"/>
            <a:ext cx="588128" cy="49517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24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FC503D51-28F7-486E-A646-0178D2B388F4}"/>
              </a:ext>
            </a:extLst>
          </p:cNvPr>
          <p:cNvPicPr>
            <a:picLocks noChangeAspect="1"/>
          </p:cNvPicPr>
          <p:nvPr/>
        </p:nvPicPr>
        <p:blipFill rotWithShape="1">
          <a:blip r:embed="rId2">
            <a:alphaModFix amt="20000"/>
          </a:blip>
          <a:srcRect t="20213"/>
          <a:stretch/>
        </p:blipFill>
        <p:spPr>
          <a:xfrm>
            <a:off x="20" y="10"/>
            <a:ext cx="12191980" cy="6857990"/>
          </a:xfrm>
          <a:prstGeom prst="rect">
            <a:avLst/>
          </a:prstGeom>
        </p:spPr>
      </p:pic>
      <p:pic>
        <p:nvPicPr>
          <p:cNvPr id="11" name="Imagen 10">
            <a:extLst>
              <a:ext uri="{FF2B5EF4-FFF2-40B4-BE49-F238E27FC236}">
                <a16:creationId xmlns:a16="http://schemas.microsoft.com/office/drawing/2014/main" id="{D5E53054-7561-4234-935B-5D3D7CAF16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254192" y="503169"/>
            <a:ext cx="765837" cy="697902"/>
          </a:xfrm>
          <a:prstGeom prst="rect">
            <a:avLst/>
          </a:prstGeom>
        </p:spPr>
      </p:pic>
      <p:pic>
        <p:nvPicPr>
          <p:cNvPr id="12" name="Imagen 11" descr="C:\Users\DELL\Desktop\ULEAM SEGUNDO SEMESTRE\Facci.png">
            <a:extLst>
              <a:ext uri="{FF2B5EF4-FFF2-40B4-BE49-F238E27FC236}">
                <a16:creationId xmlns:a16="http://schemas.microsoft.com/office/drawing/2014/main" id="{5F5A8530-ECA1-4436-9E0A-BED1253F0D99}"/>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327071" y="616846"/>
            <a:ext cx="570101" cy="578905"/>
          </a:xfrm>
          <a:prstGeom prst="rect">
            <a:avLst/>
          </a:prstGeom>
          <a:noFill/>
          <a:ln>
            <a:noFill/>
          </a:ln>
          <a:extLst>
            <a:ext uri="{53640926-AAD7-44D8-BBD7-CCE9431645EC}">
              <a14:shadowObscured xmlns:a14="http://schemas.microsoft.com/office/drawing/2010/main"/>
            </a:ext>
          </a:extLst>
        </p:spPr>
      </p:pic>
      <p:pic>
        <p:nvPicPr>
          <p:cNvPr id="17" name="Picture 2" descr="Ver las imágenes de origen">
            <a:extLst>
              <a:ext uri="{FF2B5EF4-FFF2-40B4-BE49-F238E27FC236}">
                <a16:creationId xmlns:a16="http://schemas.microsoft.com/office/drawing/2014/main" id="{EAA049FE-8483-4DD0-9C84-28B474971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412" y="208883"/>
            <a:ext cx="4501662" cy="5010231"/>
          </a:xfrm>
          <a:prstGeom prst="rect">
            <a:avLst/>
          </a:prstGeom>
          <a:noFill/>
          <a:extLst>
            <a:ext uri="{909E8E84-426E-40DD-AFC4-6F175D3DCCD1}">
              <a14:hiddenFill xmlns:a14="http://schemas.microsoft.com/office/drawing/2010/main">
                <a:solidFill>
                  <a:srgbClr val="FFFFFF"/>
                </a:solidFill>
              </a14:hiddenFill>
            </a:ext>
          </a:extLst>
        </p:spPr>
      </p:pic>
      <p:pic>
        <p:nvPicPr>
          <p:cNvPr id="18" name="Marcador de posición de imagen 4" descr="Icono&#10;&#10;Descripción generada automáticamente">
            <a:extLst>
              <a:ext uri="{FF2B5EF4-FFF2-40B4-BE49-F238E27FC236}">
                <a16:creationId xmlns:a16="http://schemas.microsoft.com/office/drawing/2014/main" id="{B18ED1E5-EBE5-4113-B8A4-4171671C62A3}"/>
              </a:ext>
            </a:extLst>
          </p:cNvPr>
          <p:cNvPicPr>
            <a:picLocks noChangeAspect="1"/>
          </p:cNvPicPr>
          <p:nvPr/>
        </p:nvPicPr>
        <p:blipFill>
          <a:blip r:embed="rId6">
            <a:extLst>
              <a:ext uri="{28A0092B-C50C-407E-A947-70E740481C1C}">
                <a14:useLocalDpi xmlns:a14="http://schemas.microsoft.com/office/drawing/2010/main" val="0"/>
              </a:ext>
            </a:extLst>
          </a:blip>
          <a:srcRect t="12912" b="12912"/>
          <a:stretch>
            <a:fillRect/>
          </a:stretch>
        </p:blipFill>
        <p:spPr>
          <a:xfrm>
            <a:off x="3998400" y="1021007"/>
            <a:ext cx="4195200" cy="2592000"/>
          </a:xfrm>
          <a:prstGeom prst="rect">
            <a:avLst/>
          </a:prstGeom>
        </p:spPr>
      </p:pic>
      <p:sp>
        <p:nvSpPr>
          <p:cNvPr id="24" name="Title 1">
            <a:extLst>
              <a:ext uri="{FF2B5EF4-FFF2-40B4-BE49-F238E27FC236}">
                <a16:creationId xmlns:a16="http://schemas.microsoft.com/office/drawing/2014/main" id="{C966CAEC-A810-4807-B7C0-902A236F4F8F}"/>
              </a:ext>
            </a:extLst>
          </p:cNvPr>
          <p:cNvSpPr txBox="1">
            <a:spLocks/>
          </p:cNvSpPr>
          <p:nvPr/>
        </p:nvSpPr>
        <p:spPr>
          <a:xfrm>
            <a:off x="2443104" y="5135506"/>
            <a:ext cx="7296811" cy="722771"/>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r>
              <a:rPr lang="en-US" altLang="ko-KR" sz="7200" dirty="0">
                <a:solidFill>
                  <a:schemeClr val="tx1"/>
                </a:solidFill>
                <a:latin typeface="+mj-lt"/>
              </a:rPr>
              <a:t>Gracias</a:t>
            </a:r>
            <a:endParaRPr lang="ko-KR" altLang="en-US" sz="7200" dirty="0">
              <a:solidFill>
                <a:schemeClr val="tx1"/>
              </a:solidFill>
              <a:latin typeface="+mj-lt"/>
            </a:endParaRPr>
          </a:p>
        </p:txBody>
      </p:sp>
    </p:spTree>
    <p:extLst>
      <p:ext uri="{BB962C8B-B14F-4D97-AF65-F5344CB8AC3E}">
        <p14:creationId xmlns:p14="http://schemas.microsoft.com/office/powerpoint/2010/main" val="384341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6EF46C-6088-4EA0-98EF-A20BCF09A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D52910-761F-41F5-93B2-9069738F9E14}"/>
              </a:ext>
            </a:extLst>
          </p:cNvPr>
          <p:cNvPicPr>
            <a:picLocks noChangeAspect="1"/>
          </p:cNvPicPr>
          <p:nvPr/>
        </p:nvPicPr>
        <p:blipFill rotWithShape="1">
          <a:blip r:embed="rId2"/>
          <a:srcRect t="20213"/>
          <a:stretch/>
        </p:blipFill>
        <p:spPr>
          <a:xfrm>
            <a:off x="20" y="10"/>
            <a:ext cx="12191980" cy="6857990"/>
          </a:xfrm>
          <a:prstGeom prst="rect">
            <a:avLst/>
          </a:prstGeom>
        </p:spPr>
      </p:pic>
      <p:grpSp>
        <p:nvGrpSpPr>
          <p:cNvPr id="11" name="Group 10">
            <a:extLst>
              <a:ext uri="{FF2B5EF4-FFF2-40B4-BE49-F238E27FC236}">
                <a16:creationId xmlns:a16="http://schemas.microsoft.com/office/drawing/2014/main" id="{9EB3C9E9-B079-4FB7-B61A-A243C12BF0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9EE557F1-3F95-4462-8122-987673D8A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EDB2D38-6A36-438C-9448-E704F02A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29D3DB00-F59F-4A9C-98E3-DBAA3116BB29}"/>
              </a:ext>
            </a:extLst>
          </p:cNvPr>
          <p:cNvSpPr>
            <a:spLocks noGrp="1"/>
          </p:cNvSpPr>
          <p:nvPr>
            <p:ph type="ctrTitle"/>
          </p:nvPr>
        </p:nvSpPr>
        <p:spPr>
          <a:xfrm>
            <a:off x="584200" y="2142067"/>
            <a:ext cx="3412067" cy="2971801"/>
          </a:xfrm>
        </p:spPr>
        <p:txBody>
          <a:bodyPr>
            <a:normAutofit/>
          </a:bodyPr>
          <a:lstStyle/>
          <a:p>
            <a:endParaRPr lang="es-ES">
              <a:solidFill>
                <a:schemeClr val="bg1"/>
              </a:solidFill>
            </a:endParaRPr>
          </a:p>
        </p:txBody>
      </p:sp>
      <p:sp>
        <p:nvSpPr>
          <p:cNvPr id="3" name="Subtítulo 2">
            <a:extLst>
              <a:ext uri="{FF2B5EF4-FFF2-40B4-BE49-F238E27FC236}">
                <a16:creationId xmlns:a16="http://schemas.microsoft.com/office/drawing/2014/main" id="{ECCACCD5-358D-412C-9BE0-086F365A02A2}"/>
              </a:ext>
            </a:extLst>
          </p:cNvPr>
          <p:cNvSpPr>
            <a:spLocks noGrp="1"/>
          </p:cNvSpPr>
          <p:nvPr>
            <p:ph type="subTitle" idx="1"/>
          </p:nvPr>
        </p:nvSpPr>
        <p:spPr>
          <a:xfrm>
            <a:off x="584200" y="5145513"/>
            <a:ext cx="3412067" cy="738820"/>
          </a:xfrm>
        </p:spPr>
        <p:txBody>
          <a:bodyPr>
            <a:normAutofit/>
          </a:bodyPr>
          <a:lstStyle/>
          <a:p>
            <a:endParaRPr lang="es-ES">
              <a:solidFill>
                <a:srgbClr val="ED6948"/>
              </a:solidFill>
            </a:endParaRPr>
          </a:p>
        </p:txBody>
      </p:sp>
    </p:spTree>
    <p:extLst>
      <p:ext uri="{BB962C8B-B14F-4D97-AF65-F5344CB8AC3E}">
        <p14:creationId xmlns:p14="http://schemas.microsoft.com/office/powerpoint/2010/main" val="253369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E1A17B-6999-49B8-B400-815804CE8F2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risscrossEtching/>
                    </a14:imgEffect>
                    <a14:imgEffect>
                      <a14:brightnessContrast bright="40000" contrast="20000"/>
                    </a14:imgEffect>
                  </a14:imgLayer>
                </a14:imgProps>
              </a:ext>
            </a:extLst>
          </a:blip>
          <a:srcRect l="-3077" t="-95" r="29808" b="844"/>
          <a:stretch/>
        </p:blipFill>
        <p:spPr>
          <a:xfrm>
            <a:off x="-971906" y="-13098"/>
            <a:ext cx="5657850" cy="6871098"/>
          </a:xfrm>
          <a:prstGeom prst="flowChartOnlineStorage">
            <a:avLst/>
          </a:prstGeom>
        </p:spPr>
      </p:pic>
      <p:grpSp>
        <p:nvGrpSpPr>
          <p:cNvPr id="10" name="Grupo 9">
            <a:extLst>
              <a:ext uri="{FF2B5EF4-FFF2-40B4-BE49-F238E27FC236}">
                <a16:creationId xmlns:a16="http://schemas.microsoft.com/office/drawing/2014/main" id="{640A303E-8D24-4743-BCAF-3FDE33484F43}"/>
              </a:ext>
            </a:extLst>
          </p:cNvPr>
          <p:cNvGrpSpPr/>
          <p:nvPr/>
        </p:nvGrpSpPr>
        <p:grpSpPr>
          <a:xfrm>
            <a:off x="4449535" y="2992438"/>
            <a:ext cx="190120" cy="902151"/>
            <a:chOff x="4667250" y="2977924"/>
            <a:chExt cx="190120" cy="902151"/>
          </a:xfrm>
        </p:grpSpPr>
        <p:sp>
          <p:nvSpPr>
            <p:cNvPr id="28" name="Rectangle 6">
              <a:extLst>
                <a:ext uri="{FF2B5EF4-FFF2-40B4-BE49-F238E27FC236}">
                  <a16:creationId xmlns:a16="http://schemas.microsoft.com/office/drawing/2014/main" id="{B6514BE5-37A7-488C-9A04-4F2AFC0D1378}"/>
                </a:ext>
              </a:extLst>
            </p:cNvPr>
            <p:cNvSpPr/>
            <p:nvPr/>
          </p:nvSpPr>
          <p:spPr>
            <a:xfrm>
              <a:off x="4667250" y="2977924"/>
              <a:ext cx="190120" cy="184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29" name="Rectangle 7">
              <a:extLst>
                <a:ext uri="{FF2B5EF4-FFF2-40B4-BE49-F238E27FC236}">
                  <a16:creationId xmlns:a16="http://schemas.microsoft.com/office/drawing/2014/main" id="{E8F7F9E0-B3B5-49A5-9A9F-1057CD4410A1}"/>
                </a:ext>
              </a:extLst>
            </p:cNvPr>
            <p:cNvSpPr/>
            <p:nvPr/>
          </p:nvSpPr>
          <p:spPr>
            <a:xfrm>
              <a:off x="4667250" y="3217267"/>
              <a:ext cx="190120" cy="184122"/>
            </a:xfrm>
            <a:prstGeom prst="rect">
              <a:avLst/>
            </a:prstGeom>
            <a:solidFill>
              <a:srgbClr val="903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317047"/>
                </a:solidFill>
              </a:endParaRPr>
            </a:p>
          </p:txBody>
        </p:sp>
        <p:sp>
          <p:nvSpPr>
            <p:cNvPr id="30" name="Rectangle 8">
              <a:extLst>
                <a:ext uri="{FF2B5EF4-FFF2-40B4-BE49-F238E27FC236}">
                  <a16:creationId xmlns:a16="http://schemas.microsoft.com/office/drawing/2014/main" id="{C66AD0FB-D138-429B-B619-CF4A89E74040}"/>
                </a:ext>
              </a:extLst>
            </p:cNvPr>
            <p:cNvSpPr/>
            <p:nvPr/>
          </p:nvSpPr>
          <p:spPr>
            <a:xfrm>
              <a:off x="4667250" y="3456610"/>
              <a:ext cx="190120" cy="184122"/>
            </a:xfrm>
            <a:prstGeom prst="rect">
              <a:avLst/>
            </a:prstGeom>
            <a:solidFill>
              <a:srgbClr val="317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1" name="Rectangle 9">
              <a:extLst>
                <a:ext uri="{FF2B5EF4-FFF2-40B4-BE49-F238E27FC236}">
                  <a16:creationId xmlns:a16="http://schemas.microsoft.com/office/drawing/2014/main" id="{551F0257-367A-4BBB-9BA1-769F6B3B7C27}"/>
                </a:ext>
              </a:extLst>
            </p:cNvPr>
            <p:cNvSpPr/>
            <p:nvPr/>
          </p:nvSpPr>
          <p:spPr>
            <a:xfrm>
              <a:off x="4667250" y="3695953"/>
              <a:ext cx="190120" cy="184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32" name="Rectangle 16">
            <a:extLst>
              <a:ext uri="{FF2B5EF4-FFF2-40B4-BE49-F238E27FC236}">
                <a16:creationId xmlns:a16="http://schemas.microsoft.com/office/drawing/2014/main" id="{8FA1283B-AF1D-4D60-A1EE-7839D09D91AD}"/>
              </a:ext>
            </a:extLst>
          </p:cNvPr>
          <p:cNvSpPr/>
          <p:nvPr/>
        </p:nvSpPr>
        <p:spPr>
          <a:xfrm>
            <a:off x="3077679" y="3100443"/>
            <a:ext cx="959991" cy="630919"/>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pic>
        <p:nvPicPr>
          <p:cNvPr id="33" name="Imagen 32" descr="Icono&#10;&#10;Descripción generada automáticamente">
            <a:extLst>
              <a:ext uri="{FF2B5EF4-FFF2-40B4-BE49-F238E27FC236}">
                <a16:creationId xmlns:a16="http://schemas.microsoft.com/office/drawing/2014/main" id="{52F442CD-F1B3-4012-8767-7B8136EACF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1667" y="2944316"/>
            <a:ext cx="1248139" cy="950273"/>
          </a:xfrm>
          <a:prstGeom prst="rect">
            <a:avLst/>
          </a:prstGeom>
        </p:spPr>
      </p:pic>
      <p:sp>
        <p:nvSpPr>
          <p:cNvPr id="34" name="Title 4">
            <a:extLst>
              <a:ext uri="{FF2B5EF4-FFF2-40B4-BE49-F238E27FC236}">
                <a16:creationId xmlns:a16="http://schemas.microsoft.com/office/drawing/2014/main" id="{2591E3A2-9405-404A-A255-15E840C84EA3}"/>
              </a:ext>
            </a:extLst>
          </p:cNvPr>
          <p:cNvSpPr>
            <a:spLocks noGrp="1"/>
          </p:cNvSpPr>
          <p:nvPr>
            <p:ph type="title"/>
          </p:nvPr>
        </p:nvSpPr>
        <p:spPr>
          <a:xfrm>
            <a:off x="4859383" y="2583543"/>
            <a:ext cx="2949301" cy="998064"/>
          </a:xfrm>
        </p:spPr>
        <p:txBody>
          <a:bodyPr>
            <a:normAutofit/>
          </a:bodyPr>
          <a:lstStyle/>
          <a:p>
            <a:r>
              <a:rPr lang="en-US" altLang="ko-KR" sz="4000" b="1" dirty="0" err="1"/>
              <a:t>IvioT</a:t>
            </a:r>
            <a:endParaRPr lang="ko-KR" altLang="en-US" sz="4000" b="1" dirty="0"/>
          </a:p>
        </p:txBody>
      </p:sp>
      <p:sp>
        <p:nvSpPr>
          <p:cNvPr id="35" name="Text Placeholder 3">
            <a:extLst>
              <a:ext uri="{FF2B5EF4-FFF2-40B4-BE49-F238E27FC236}">
                <a16:creationId xmlns:a16="http://schemas.microsoft.com/office/drawing/2014/main" id="{9F09F93F-7D79-4773-A7B7-A44E8679D705}"/>
              </a:ext>
            </a:extLst>
          </p:cNvPr>
          <p:cNvSpPr txBox="1">
            <a:spLocks/>
          </p:cNvSpPr>
          <p:nvPr/>
        </p:nvSpPr>
        <p:spPr>
          <a:xfrm>
            <a:off x="4795808" y="3343402"/>
            <a:ext cx="5779587" cy="699651"/>
          </a:xfrm>
          <a:prstGeom prst="rect">
            <a:avLst/>
          </a:prstGeom>
        </p:spPr>
        <p:txBody>
          <a:bodyPr vert="horz" lIns="91440" tIns="45720" rIns="91440" bIns="45720" rtlCol="0" anchor="ctr"/>
          <a:lstStyle>
            <a:defPPr rtl="0">
              <a:defRPr lang="es-e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1700" dirty="0">
                <a:solidFill>
                  <a:schemeClr val="tx1"/>
                </a:solidFill>
              </a:rPr>
              <a:t>Control de </a:t>
            </a:r>
            <a:r>
              <a:rPr lang="en-US" altLang="ko-KR" sz="1700" dirty="0" err="1">
                <a:solidFill>
                  <a:schemeClr val="tx1"/>
                </a:solidFill>
              </a:rPr>
              <a:t>Consumo</a:t>
            </a:r>
            <a:r>
              <a:rPr lang="en-US" altLang="ko-KR" sz="1700" dirty="0">
                <a:solidFill>
                  <a:schemeClr val="tx1"/>
                </a:solidFill>
              </a:rPr>
              <a:t> </a:t>
            </a:r>
            <a:r>
              <a:rPr lang="en-US" altLang="ko-KR" sz="1700" dirty="0" err="1">
                <a:solidFill>
                  <a:schemeClr val="tx1"/>
                </a:solidFill>
              </a:rPr>
              <a:t>Eléctrico</a:t>
            </a:r>
            <a:r>
              <a:rPr lang="en-US" altLang="ko-KR" sz="1700" dirty="0">
                <a:solidFill>
                  <a:schemeClr val="tx1"/>
                </a:solidFill>
              </a:rPr>
              <a:t> de Luminarias</a:t>
            </a:r>
            <a:endParaRPr lang="ko-KR" altLang="en-US" sz="1700" dirty="0">
              <a:solidFill>
                <a:schemeClr val="tx1"/>
              </a:solidFill>
            </a:endParaRPr>
          </a:p>
        </p:txBody>
      </p:sp>
    </p:spTree>
    <p:extLst>
      <p:ext uri="{BB962C8B-B14F-4D97-AF65-F5344CB8AC3E}">
        <p14:creationId xmlns:p14="http://schemas.microsoft.com/office/powerpoint/2010/main" val="1579165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65297" y="4773150"/>
            <a:ext cx="5462007" cy="2084849"/>
            <a:chOff x="152400" y="152400"/>
            <a:chExt cx="9126287" cy="5143500"/>
          </a:xfrm>
        </p:grpSpPr>
        <p:sp>
          <p:nvSpPr>
            <p:cNvPr id="12" name="Rectangle 11"/>
            <p:cNvSpPr/>
            <p:nvPr/>
          </p:nvSpPr>
          <p:spPr>
            <a:xfrm>
              <a:off x="152400" y="15240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3" name="Rectangle 12"/>
            <p:cNvSpPr/>
            <p:nvPr/>
          </p:nvSpPr>
          <p:spPr>
            <a:xfrm>
              <a:off x="2436046" y="15240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Rectangle 13"/>
            <p:cNvSpPr/>
            <p:nvPr/>
          </p:nvSpPr>
          <p:spPr>
            <a:xfrm>
              <a:off x="4722046" y="15240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5" name="Rectangle 14"/>
            <p:cNvSpPr/>
            <p:nvPr/>
          </p:nvSpPr>
          <p:spPr>
            <a:xfrm>
              <a:off x="6992687" y="152400"/>
              <a:ext cx="2286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3" name="Title 1"/>
          <p:cNvSpPr txBox="1">
            <a:spLocks/>
          </p:cNvSpPr>
          <p:nvPr/>
        </p:nvSpPr>
        <p:spPr>
          <a:xfrm>
            <a:off x="2443405" y="5114088"/>
            <a:ext cx="7296811" cy="722771"/>
          </a:xfrm>
          <a:prstGeom prst="rect">
            <a:avLst/>
          </a:prstGeom>
        </p:spPr>
        <p:txBody>
          <a:bodyPr anchor="ctr"/>
          <a:lstStyle>
            <a:lvl1pPr algn="ctr" defTabSz="914400" rtl="0" eaLnBrk="1" latinLnBrk="1" hangingPunct="1">
              <a:spcBef>
                <a:spcPct val="0"/>
              </a:spcBef>
              <a:buNone/>
              <a:defRPr sz="3600" b="1" kern="1200" baseline="0">
                <a:solidFill>
                  <a:schemeClr val="tx1">
                    <a:lumMod val="75000"/>
                    <a:lumOff val="25000"/>
                  </a:schemeClr>
                </a:solidFill>
                <a:latin typeface="Arial" pitchFamily="34" charset="0"/>
                <a:ea typeface="+mj-ea"/>
                <a:cs typeface="Arial" pitchFamily="34" charset="0"/>
              </a:defRPr>
            </a:lvl1pPr>
          </a:lstStyle>
          <a:p>
            <a:r>
              <a:rPr lang="en-US" altLang="ko-KR" sz="7200" dirty="0">
                <a:solidFill>
                  <a:schemeClr val="bg1"/>
                </a:solidFill>
                <a:latin typeface="+mj-lt"/>
              </a:rPr>
              <a:t>Gracias</a:t>
            </a:r>
            <a:endParaRPr lang="ko-KR" altLang="en-US" sz="7200" dirty="0">
              <a:solidFill>
                <a:schemeClr val="bg1"/>
              </a:solidFill>
              <a:latin typeface="+mj-lt"/>
            </a:endParaRPr>
          </a:p>
        </p:txBody>
      </p:sp>
      <p:pic>
        <p:nvPicPr>
          <p:cNvPr id="5" name="Marcador de posición de imagen 4" descr="Icono&#10;&#10;Descripción generada automáticamente">
            <a:extLst>
              <a:ext uri="{FF2B5EF4-FFF2-40B4-BE49-F238E27FC236}">
                <a16:creationId xmlns:a16="http://schemas.microsoft.com/office/drawing/2014/main" id="{08445074-0835-48DA-8691-9197E74C87D7}"/>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t="12912" b="12912"/>
          <a:stretch>
            <a:fillRect/>
          </a:stretch>
        </p:blipFill>
        <p:spPr>
          <a:xfrm>
            <a:off x="4220307" y="714101"/>
            <a:ext cx="4195763" cy="2592387"/>
          </a:xfrm>
        </p:spPr>
      </p:pic>
    </p:spTree>
    <p:extLst>
      <p:ext uri="{BB962C8B-B14F-4D97-AF65-F5344CB8AC3E}">
        <p14:creationId xmlns:p14="http://schemas.microsoft.com/office/powerpoint/2010/main" val="203063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827EA753-E2BC-4508-AB06-415F0390E55D}"/>
              </a:ext>
            </a:extLst>
          </p:cNvPr>
          <p:cNvPicPr>
            <a:picLocks noChangeAspect="1"/>
          </p:cNvPicPr>
          <p:nvPr/>
        </p:nvPicPr>
        <p:blipFill rotWithShape="1">
          <a:blip r:embed="rId2">
            <a:alphaModFix amt="20000"/>
          </a:blip>
          <a:srcRect t="11805" b="6967"/>
          <a:stretch/>
        </p:blipFill>
        <p:spPr>
          <a:xfrm>
            <a:off x="20" y="10"/>
            <a:ext cx="12191980" cy="6857990"/>
          </a:xfrm>
          <a:prstGeom prst="rect">
            <a:avLst/>
          </a:prstGeom>
        </p:spPr>
      </p:pic>
      <p:sp>
        <p:nvSpPr>
          <p:cNvPr id="8" name="TextBox 2">
            <a:extLst>
              <a:ext uri="{FF2B5EF4-FFF2-40B4-BE49-F238E27FC236}">
                <a16:creationId xmlns:a16="http://schemas.microsoft.com/office/drawing/2014/main" id="{18B69D02-72E0-44A9-A49A-4AC6C23ED8E8}"/>
              </a:ext>
            </a:extLst>
          </p:cNvPr>
          <p:cNvSpPr txBox="1"/>
          <p:nvPr/>
        </p:nvSpPr>
        <p:spPr>
          <a:xfrm>
            <a:off x="2380603" y="5162014"/>
            <a:ext cx="7301159" cy="1631216"/>
          </a:xfrm>
          <a:prstGeom prst="rect">
            <a:avLst/>
          </a:prstGeom>
          <a:noFill/>
        </p:spPr>
        <p:txBody>
          <a:bodyPr wrap="square" rtlCol="0">
            <a:spAutoFit/>
          </a:bodyPr>
          <a:lstStyle/>
          <a:p>
            <a:pPr algn="ctr"/>
            <a:r>
              <a:rPr lang="es-EC" sz="2000" dirty="0">
                <a:effectLst/>
                <a:ea typeface="Calibri" panose="020F0502020204030204" pitchFamily="34" charset="0"/>
                <a:cs typeface="Times New Roman" panose="02020603050405020304" pitchFamily="18" charset="0"/>
              </a:rPr>
              <a:t>El tema desarrollado en este proyecto es un prototipo de gestión de dispositivos domóticos aplicando tecnología móvil para controlar el consumo energético en la Facultad de Ciencias Informáticas, siendo el caso de estudio: aula de prácticas de electrónica y digitales.</a:t>
            </a:r>
          </a:p>
          <a:p>
            <a:pPr algn="ctr"/>
            <a:r>
              <a:rPr lang="en-US" altLang="ko-KR" sz="2000" dirty="0">
                <a:solidFill>
                  <a:schemeClr val="tx1">
                    <a:lumMod val="75000"/>
                    <a:lumOff val="25000"/>
                  </a:schemeClr>
                </a:solidFill>
                <a:cs typeface="Arial" pitchFamily="34" charset="0"/>
              </a:rPr>
              <a:t>. </a:t>
            </a:r>
          </a:p>
        </p:txBody>
      </p:sp>
      <p:grpSp>
        <p:nvGrpSpPr>
          <p:cNvPr id="10" name="Group 12">
            <a:extLst>
              <a:ext uri="{FF2B5EF4-FFF2-40B4-BE49-F238E27FC236}">
                <a16:creationId xmlns:a16="http://schemas.microsoft.com/office/drawing/2014/main" id="{246F012A-7609-40B0-90A3-F8816CB374BF}"/>
              </a:ext>
            </a:extLst>
          </p:cNvPr>
          <p:cNvGrpSpPr/>
          <p:nvPr/>
        </p:nvGrpSpPr>
        <p:grpSpPr>
          <a:xfrm>
            <a:off x="-12700" y="1895645"/>
            <a:ext cx="2396846" cy="3379612"/>
            <a:chOff x="1" y="1321321"/>
            <a:chExt cx="2051719" cy="2469467"/>
          </a:xfrm>
        </p:grpSpPr>
        <p:sp>
          <p:nvSpPr>
            <p:cNvPr id="11" name="Rectangle 8">
              <a:extLst>
                <a:ext uri="{FF2B5EF4-FFF2-40B4-BE49-F238E27FC236}">
                  <a16:creationId xmlns:a16="http://schemas.microsoft.com/office/drawing/2014/main" id="{1391D02E-6AF6-4796-8105-BB5A6FAB7794}"/>
                </a:ext>
              </a:extLst>
            </p:cNvPr>
            <p:cNvSpPr/>
            <p:nvPr/>
          </p:nvSpPr>
          <p:spPr>
            <a:xfrm>
              <a:off x="1" y="1321321"/>
              <a:ext cx="2051719" cy="504000"/>
            </a:xfrm>
            <a:prstGeom prst="rect">
              <a:avLst/>
            </a:prstGeom>
            <a:solidFill>
              <a:srgbClr val="903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9">
              <a:extLst>
                <a:ext uri="{FF2B5EF4-FFF2-40B4-BE49-F238E27FC236}">
                  <a16:creationId xmlns:a16="http://schemas.microsoft.com/office/drawing/2014/main" id="{3CE178EC-428A-4225-BCF4-38B62092852B}"/>
                </a:ext>
              </a:extLst>
            </p:cNvPr>
            <p:cNvSpPr/>
            <p:nvPr/>
          </p:nvSpPr>
          <p:spPr>
            <a:xfrm>
              <a:off x="1" y="1976477"/>
              <a:ext cx="2051719" cy="504000"/>
            </a:xfrm>
            <a:prstGeom prst="rect">
              <a:avLst/>
            </a:prstGeom>
            <a:solidFill>
              <a:srgbClr val="317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A0C458"/>
                </a:solidFill>
              </a:endParaRPr>
            </a:p>
          </p:txBody>
        </p:sp>
        <p:sp>
          <p:nvSpPr>
            <p:cNvPr id="13" name="Rectangle 10">
              <a:extLst>
                <a:ext uri="{FF2B5EF4-FFF2-40B4-BE49-F238E27FC236}">
                  <a16:creationId xmlns:a16="http://schemas.microsoft.com/office/drawing/2014/main" id="{D2352C17-85D2-422B-ABE1-6B4596E28298}"/>
                </a:ext>
              </a:extLst>
            </p:cNvPr>
            <p:cNvSpPr/>
            <p:nvPr/>
          </p:nvSpPr>
          <p:spPr>
            <a:xfrm>
              <a:off x="1" y="2631633"/>
              <a:ext cx="2051719" cy="504000"/>
            </a:xfrm>
            <a:prstGeom prst="rect">
              <a:avLst/>
            </a:prstGeom>
            <a:solidFill>
              <a:srgbClr val="B0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1">
              <a:extLst>
                <a:ext uri="{FF2B5EF4-FFF2-40B4-BE49-F238E27FC236}">
                  <a16:creationId xmlns:a16="http://schemas.microsoft.com/office/drawing/2014/main" id="{A47E96DA-FFDD-4DAE-A420-BB91D47F959B}"/>
                </a:ext>
              </a:extLst>
            </p:cNvPr>
            <p:cNvSpPr/>
            <p:nvPr/>
          </p:nvSpPr>
          <p:spPr>
            <a:xfrm>
              <a:off x="1" y="3286788"/>
              <a:ext cx="2051719" cy="504000"/>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50" name="Picture 2" descr="Ver las imágenes de origen">
            <a:extLst>
              <a:ext uri="{FF2B5EF4-FFF2-40B4-BE49-F238E27FC236}">
                <a16:creationId xmlns:a16="http://schemas.microsoft.com/office/drawing/2014/main" id="{52E6C54E-E25B-4E15-899B-CBCF3A92E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524" y="1502696"/>
            <a:ext cx="4492859" cy="3548613"/>
          </a:xfrm>
          <a:prstGeom prst="rect">
            <a:avLst/>
          </a:prstGeom>
          <a:noFill/>
          <a:extLst>
            <a:ext uri="{909E8E84-426E-40DD-AFC4-6F175D3DCCD1}">
              <a14:hiddenFill xmlns:a14="http://schemas.microsoft.com/office/drawing/2010/main">
                <a:solidFill>
                  <a:srgbClr val="FFFFFF"/>
                </a:solidFill>
              </a14:hiddenFill>
            </a:ext>
          </a:extLst>
        </p:spPr>
      </p:pic>
      <p:pic>
        <p:nvPicPr>
          <p:cNvPr id="20" name="Marcador de posición de imagen 24" descr="Imagen que contiene Interfaz de usuario gráfica&#10;&#10;Descripción generada automáticamente">
            <a:extLst>
              <a:ext uri="{FF2B5EF4-FFF2-40B4-BE49-F238E27FC236}">
                <a16:creationId xmlns:a16="http://schemas.microsoft.com/office/drawing/2014/main" id="{BC9C328B-28D6-452A-AA09-E412FD8C5EB8}"/>
              </a:ext>
            </a:extLst>
          </p:cNvPr>
          <p:cNvPicPr>
            <a:picLocks noGrp="1" noChangeAspect="1"/>
          </p:cNvPicPr>
          <p:nvPr>
            <p:ph type="pic" idx="1"/>
          </p:nvPr>
        </p:nvPicPr>
        <p:blipFill rotWithShape="1">
          <a:blip r:embed="rId4" cstate="print">
            <a:extLst>
              <a:ext uri="{28A0092B-C50C-407E-A947-70E740481C1C}">
                <a14:useLocalDpi xmlns:a14="http://schemas.microsoft.com/office/drawing/2010/main" val="0"/>
              </a:ext>
            </a:extLst>
          </a:blip>
          <a:srcRect t="7912" b="10986"/>
          <a:stretch/>
        </p:blipFill>
        <p:spPr>
          <a:xfrm>
            <a:off x="4871128" y="1766824"/>
            <a:ext cx="2391335" cy="3074150"/>
          </a:xfrm>
        </p:spPr>
      </p:pic>
      <p:pic>
        <p:nvPicPr>
          <p:cNvPr id="23" name="Imagen 22">
            <a:extLst>
              <a:ext uri="{FF2B5EF4-FFF2-40B4-BE49-F238E27FC236}">
                <a16:creationId xmlns:a16="http://schemas.microsoft.com/office/drawing/2014/main" id="{0D57ABE3-E8FC-4F82-AF19-1FB81067D6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24" name="Imagen 23" descr="C:\Users\DELL\Desktop\ULEAM SEGUNDO SEMESTRE\Facci.png">
            <a:extLst>
              <a:ext uri="{FF2B5EF4-FFF2-40B4-BE49-F238E27FC236}">
                <a16:creationId xmlns:a16="http://schemas.microsoft.com/office/drawing/2014/main" id="{915AD68A-5093-445D-BC00-51E65538388B}"/>
              </a:ext>
            </a:extLst>
          </p:cNvPr>
          <p:cNvPicPr/>
          <p:nvPr/>
        </p:nvPicPr>
        <p:blipFill rotWithShape="1">
          <a:blip r:embed="rId6">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25" name="Title 1">
            <a:extLst>
              <a:ext uri="{FF2B5EF4-FFF2-40B4-BE49-F238E27FC236}">
                <a16:creationId xmlns:a16="http://schemas.microsoft.com/office/drawing/2014/main" id="{9826D83F-E945-436E-BED3-9169273B7C47}"/>
              </a:ext>
            </a:extLst>
          </p:cNvPr>
          <p:cNvSpPr txBox="1">
            <a:spLocks/>
          </p:cNvSpPr>
          <p:nvPr/>
        </p:nvSpPr>
        <p:spPr>
          <a:xfrm>
            <a:off x="1358831" y="649742"/>
            <a:ext cx="9078391" cy="64084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altLang="ko-KR" sz="3600" b="1" dirty="0">
                <a:solidFill>
                  <a:schemeClr val="accent1"/>
                </a:solidFill>
                <a:cs typeface="Arial" pitchFamily="34" charset="0"/>
              </a:rPr>
              <a:t>INTRODUCCIÓN</a:t>
            </a:r>
            <a:endParaRPr lang="ko-KR" altLang="en-US" sz="3600" b="1" dirty="0">
              <a:solidFill>
                <a:schemeClr val="accent1"/>
              </a:solidFill>
              <a:cs typeface="Arial" pitchFamily="34" charset="0"/>
            </a:endParaRPr>
          </a:p>
        </p:txBody>
      </p:sp>
      <p:grpSp>
        <p:nvGrpSpPr>
          <p:cNvPr id="26" name="Group 12">
            <a:extLst>
              <a:ext uri="{FF2B5EF4-FFF2-40B4-BE49-F238E27FC236}">
                <a16:creationId xmlns:a16="http://schemas.microsoft.com/office/drawing/2014/main" id="{865B83A9-7161-4FCF-AC83-73AF26E58076}"/>
              </a:ext>
            </a:extLst>
          </p:cNvPr>
          <p:cNvGrpSpPr/>
          <p:nvPr/>
        </p:nvGrpSpPr>
        <p:grpSpPr>
          <a:xfrm>
            <a:off x="9807874" y="1895645"/>
            <a:ext cx="2396846" cy="3379612"/>
            <a:chOff x="1" y="1321321"/>
            <a:chExt cx="2051719" cy="2469467"/>
          </a:xfrm>
        </p:grpSpPr>
        <p:sp>
          <p:nvSpPr>
            <p:cNvPr id="27" name="Rectangle 8">
              <a:extLst>
                <a:ext uri="{FF2B5EF4-FFF2-40B4-BE49-F238E27FC236}">
                  <a16:creationId xmlns:a16="http://schemas.microsoft.com/office/drawing/2014/main" id="{9CA04767-1FAE-4E11-BEB2-2814673FA22E}"/>
                </a:ext>
              </a:extLst>
            </p:cNvPr>
            <p:cNvSpPr/>
            <p:nvPr/>
          </p:nvSpPr>
          <p:spPr>
            <a:xfrm>
              <a:off x="1" y="1321321"/>
              <a:ext cx="2051719" cy="504000"/>
            </a:xfrm>
            <a:prstGeom prst="rect">
              <a:avLst/>
            </a:prstGeom>
            <a:solidFill>
              <a:srgbClr val="903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9">
              <a:extLst>
                <a:ext uri="{FF2B5EF4-FFF2-40B4-BE49-F238E27FC236}">
                  <a16:creationId xmlns:a16="http://schemas.microsoft.com/office/drawing/2014/main" id="{AA10F431-9E76-4977-875F-664012A70AB1}"/>
                </a:ext>
              </a:extLst>
            </p:cNvPr>
            <p:cNvSpPr/>
            <p:nvPr/>
          </p:nvSpPr>
          <p:spPr>
            <a:xfrm>
              <a:off x="1" y="1976477"/>
              <a:ext cx="2051719" cy="504000"/>
            </a:xfrm>
            <a:prstGeom prst="rect">
              <a:avLst/>
            </a:prstGeom>
            <a:solidFill>
              <a:srgbClr val="317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A0C458"/>
                </a:solidFill>
              </a:endParaRPr>
            </a:p>
          </p:txBody>
        </p:sp>
        <p:sp>
          <p:nvSpPr>
            <p:cNvPr id="29" name="Rectangle 10">
              <a:extLst>
                <a:ext uri="{FF2B5EF4-FFF2-40B4-BE49-F238E27FC236}">
                  <a16:creationId xmlns:a16="http://schemas.microsoft.com/office/drawing/2014/main" id="{578B38CA-17E3-40AB-A2BA-34C222D872DE}"/>
                </a:ext>
              </a:extLst>
            </p:cNvPr>
            <p:cNvSpPr/>
            <p:nvPr/>
          </p:nvSpPr>
          <p:spPr>
            <a:xfrm>
              <a:off x="1" y="2631633"/>
              <a:ext cx="2051719" cy="504000"/>
            </a:xfrm>
            <a:prstGeom prst="rect">
              <a:avLst/>
            </a:prstGeom>
            <a:solidFill>
              <a:srgbClr val="B0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11">
              <a:extLst>
                <a:ext uri="{FF2B5EF4-FFF2-40B4-BE49-F238E27FC236}">
                  <a16:creationId xmlns:a16="http://schemas.microsoft.com/office/drawing/2014/main" id="{233E5657-596B-44EE-ABBC-C6B03AFC740D}"/>
                </a:ext>
              </a:extLst>
            </p:cNvPr>
            <p:cNvSpPr/>
            <p:nvPr/>
          </p:nvSpPr>
          <p:spPr>
            <a:xfrm>
              <a:off x="1" y="3286788"/>
              <a:ext cx="2051719" cy="504000"/>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97746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8724B711-64F8-4D5B-A98E-1CC709180DC2}"/>
              </a:ext>
            </a:extLst>
          </p:cNvPr>
          <p:cNvPicPr>
            <a:picLocks noChangeAspect="1"/>
          </p:cNvPicPr>
          <p:nvPr/>
        </p:nvPicPr>
        <p:blipFill rotWithShape="1">
          <a:blip r:embed="rId2">
            <a:alphaModFix amt="35000"/>
          </a:blip>
          <a:srcRect t="14377" b="10623"/>
          <a:stretch/>
        </p:blipFill>
        <p:spPr>
          <a:xfrm>
            <a:off x="20" y="10"/>
            <a:ext cx="12191980" cy="6857990"/>
          </a:xfrm>
          <a:prstGeom prst="rect">
            <a:avLst/>
          </a:prstGeom>
        </p:spPr>
      </p:pic>
      <p:pic>
        <p:nvPicPr>
          <p:cNvPr id="5" name="Imagen 4">
            <a:extLst>
              <a:ext uri="{FF2B5EF4-FFF2-40B4-BE49-F238E27FC236}">
                <a16:creationId xmlns:a16="http://schemas.microsoft.com/office/drawing/2014/main" id="{DDA3AE62-0336-4678-A076-29547CB8AF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8B03F299-AEB6-4310-B54B-CA6254D04388}"/>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3F7FBBC4-77E4-40E9-8AB1-864E780B0E3E}"/>
              </a:ext>
            </a:extLst>
          </p:cNvPr>
          <p:cNvSpPr txBox="1">
            <a:spLocks/>
          </p:cNvSpPr>
          <p:nvPr/>
        </p:nvSpPr>
        <p:spPr>
          <a:xfrm>
            <a:off x="1358831" y="649742"/>
            <a:ext cx="9078391" cy="64084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altLang="ko-KR" sz="3600" b="1" dirty="0">
                <a:solidFill>
                  <a:schemeClr val="accent1"/>
                </a:solidFill>
                <a:cs typeface="Arial" pitchFamily="34" charset="0"/>
              </a:rPr>
              <a:t>PROBLEMA</a:t>
            </a:r>
            <a:endParaRPr lang="ko-KR" altLang="en-US" sz="3600" b="1" dirty="0">
              <a:solidFill>
                <a:schemeClr val="accent1"/>
              </a:solidFill>
              <a:cs typeface="Arial" pitchFamily="34" charset="0"/>
            </a:endParaRPr>
          </a:p>
        </p:txBody>
      </p:sp>
      <p:sp>
        <p:nvSpPr>
          <p:cNvPr id="8" name="CuadroTexto 7">
            <a:extLst>
              <a:ext uri="{FF2B5EF4-FFF2-40B4-BE49-F238E27FC236}">
                <a16:creationId xmlns:a16="http://schemas.microsoft.com/office/drawing/2014/main" id="{E1EF98C2-F676-43F7-963D-7A2DE1E3D01E}"/>
              </a:ext>
            </a:extLst>
          </p:cNvPr>
          <p:cNvSpPr txBox="1"/>
          <p:nvPr/>
        </p:nvSpPr>
        <p:spPr>
          <a:xfrm>
            <a:off x="4719728" y="1448991"/>
            <a:ext cx="5004843" cy="646331"/>
          </a:xfrm>
          <a:custGeom>
            <a:avLst/>
            <a:gdLst>
              <a:gd name="connsiteX0" fmla="*/ 0 w 5004843"/>
              <a:gd name="connsiteY0" fmla="*/ 0 h 646331"/>
              <a:gd name="connsiteX1" fmla="*/ 5004843 w 5004843"/>
              <a:gd name="connsiteY1" fmla="*/ 0 h 646331"/>
              <a:gd name="connsiteX2" fmla="*/ 5004843 w 5004843"/>
              <a:gd name="connsiteY2" fmla="*/ 646331 h 646331"/>
              <a:gd name="connsiteX3" fmla="*/ 0 w 5004843"/>
              <a:gd name="connsiteY3" fmla="*/ 646331 h 646331"/>
              <a:gd name="connsiteX4" fmla="*/ 0 w 5004843"/>
              <a:gd name="connsiteY4" fmla="*/ 0 h 646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4843" h="646331" fill="none" extrusionOk="0">
                <a:moveTo>
                  <a:pt x="0" y="0"/>
                </a:moveTo>
                <a:cubicBezTo>
                  <a:pt x="1858561" y="-18556"/>
                  <a:pt x="2538253" y="144192"/>
                  <a:pt x="5004843" y="0"/>
                </a:cubicBezTo>
                <a:cubicBezTo>
                  <a:pt x="5020390" y="317442"/>
                  <a:pt x="5008867" y="464997"/>
                  <a:pt x="5004843" y="646331"/>
                </a:cubicBezTo>
                <a:cubicBezTo>
                  <a:pt x="3236180" y="592279"/>
                  <a:pt x="1902165" y="491804"/>
                  <a:pt x="0" y="646331"/>
                </a:cubicBezTo>
                <a:cubicBezTo>
                  <a:pt x="57672" y="532931"/>
                  <a:pt x="-41777" y="86386"/>
                  <a:pt x="0" y="0"/>
                </a:cubicBezTo>
                <a:close/>
              </a:path>
              <a:path w="5004843" h="646331" stroke="0" extrusionOk="0">
                <a:moveTo>
                  <a:pt x="0" y="0"/>
                </a:moveTo>
                <a:cubicBezTo>
                  <a:pt x="1890925" y="-52304"/>
                  <a:pt x="2983319" y="-139787"/>
                  <a:pt x="5004843" y="0"/>
                </a:cubicBezTo>
                <a:cubicBezTo>
                  <a:pt x="4958500" y="158621"/>
                  <a:pt x="5049644" y="449413"/>
                  <a:pt x="5004843" y="646331"/>
                </a:cubicBezTo>
                <a:cubicBezTo>
                  <a:pt x="3668786" y="783899"/>
                  <a:pt x="740353" y="614418"/>
                  <a:pt x="0" y="646331"/>
                </a:cubicBezTo>
                <a:cubicBezTo>
                  <a:pt x="56638" y="503667"/>
                  <a:pt x="1954" y="216350"/>
                  <a:pt x="0" y="0"/>
                </a:cubicBezTo>
                <a:close/>
              </a:path>
            </a:pathLst>
          </a:custGeom>
          <a:solidFill>
            <a:srgbClr val="903163">
              <a:alpha val="36000"/>
            </a:srgbClr>
          </a:solidFill>
          <a:ln>
            <a:solidFill>
              <a:srgbClr val="903163"/>
            </a:solidFill>
            <a:extLst>
              <a:ext uri="{C807C97D-BFC1-408E-A445-0C87EB9F89A2}">
                <ask:lineSketchStyleProps xmlns:ask="http://schemas.microsoft.com/office/drawing/2018/sketchyshapes" sd="162681123">
                  <a:prstGeom prst="rect">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spcBef>
                <a:spcPts val="300"/>
              </a:spcBef>
              <a:spcAft>
                <a:spcPts val="200"/>
              </a:spcAft>
            </a:pPr>
            <a:r>
              <a:rPr lang="es-EC" b="1" dirty="0">
                <a:ea typeface="Calibri" panose="020F0502020204030204" pitchFamily="34" charset="0"/>
                <a:cs typeface="Times New Roman" panose="02020603050405020304" pitchFamily="18" charset="0"/>
              </a:rPr>
              <a:t>INEXISTENCIA DE REGISTRO DE HORAS USO DE EQUIPOS ILUMUNICACIÓN</a:t>
            </a:r>
            <a:endParaRPr lang="es-EC" dirty="0">
              <a:ea typeface="Calibri" panose="020F0502020204030204" pitchFamily="34" charset="0"/>
              <a:cs typeface="Times New Roman" panose="02020603050405020304" pitchFamily="18" charset="0"/>
            </a:endParaRPr>
          </a:p>
        </p:txBody>
      </p:sp>
      <p:sp>
        <p:nvSpPr>
          <p:cNvPr id="9" name="Flecha: doblada 8">
            <a:extLst>
              <a:ext uri="{FF2B5EF4-FFF2-40B4-BE49-F238E27FC236}">
                <a16:creationId xmlns:a16="http://schemas.microsoft.com/office/drawing/2014/main" id="{24CE8CED-1271-4728-89A2-14275C6D0055}"/>
              </a:ext>
            </a:extLst>
          </p:cNvPr>
          <p:cNvSpPr/>
          <p:nvPr/>
        </p:nvSpPr>
        <p:spPr>
          <a:xfrm rot="5400000">
            <a:off x="5776133" y="-530586"/>
            <a:ext cx="355661" cy="3332072"/>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solidFill>
                <a:schemeClr val="tx1"/>
              </a:solidFill>
            </a:endParaRPr>
          </a:p>
        </p:txBody>
      </p:sp>
      <p:sp>
        <p:nvSpPr>
          <p:cNvPr id="11" name="CuadroTexto 10">
            <a:extLst>
              <a:ext uri="{FF2B5EF4-FFF2-40B4-BE49-F238E27FC236}">
                <a16:creationId xmlns:a16="http://schemas.microsoft.com/office/drawing/2014/main" id="{9BC8E5F3-888D-4ACE-B0CE-3AE8404724BE}"/>
              </a:ext>
            </a:extLst>
          </p:cNvPr>
          <p:cNvSpPr txBox="1"/>
          <p:nvPr/>
        </p:nvSpPr>
        <p:spPr>
          <a:xfrm>
            <a:off x="1373981" y="1775116"/>
            <a:ext cx="3860800" cy="461665"/>
          </a:xfrm>
          <a:prstGeom prst="rect">
            <a:avLst/>
          </a:prstGeom>
          <a:noFill/>
        </p:spPr>
        <p:txBody>
          <a:bodyPr wrap="square">
            <a:spAutoFit/>
          </a:bodyPr>
          <a:lstStyle/>
          <a:p>
            <a:r>
              <a:rPr lang="es-EC" sz="2400" b="1" dirty="0">
                <a:solidFill>
                  <a:schemeClr val="accent4">
                    <a:lumMod val="75000"/>
                  </a:schemeClr>
                </a:solidFill>
              </a:rPr>
              <a:t>PLANTEAMIENTO</a:t>
            </a:r>
            <a:endParaRPr lang="es-ES" sz="2400" b="1" dirty="0"/>
          </a:p>
        </p:txBody>
      </p:sp>
      <p:graphicFrame>
        <p:nvGraphicFramePr>
          <p:cNvPr id="12" name="Gráfico 11">
            <a:extLst>
              <a:ext uri="{FF2B5EF4-FFF2-40B4-BE49-F238E27FC236}">
                <a16:creationId xmlns:a16="http://schemas.microsoft.com/office/drawing/2014/main" id="{F600E16C-15BB-43BC-A742-EF091909E604}"/>
              </a:ext>
            </a:extLst>
          </p:cNvPr>
          <p:cNvGraphicFramePr/>
          <p:nvPr>
            <p:extLst>
              <p:ext uri="{D42A27DB-BD31-4B8C-83A1-F6EECF244321}">
                <p14:modId xmlns:p14="http://schemas.microsoft.com/office/powerpoint/2010/main" val="1193539772"/>
              </p:ext>
            </p:extLst>
          </p:nvPr>
        </p:nvGraphicFramePr>
        <p:xfrm>
          <a:off x="1089071" y="2244337"/>
          <a:ext cx="5399905" cy="3872891"/>
        </p:xfrm>
        <a:graphic>
          <a:graphicData uri="http://schemas.openxmlformats.org/drawingml/2006/chart">
            <c:chart xmlns:c="http://schemas.openxmlformats.org/drawingml/2006/chart" xmlns:r="http://schemas.openxmlformats.org/officeDocument/2006/relationships" r:id="rId5"/>
          </a:graphicData>
        </a:graphic>
      </p:graphicFrame>
      <p:sp>
        <p:nvSpPr>
          <p:cNvPr id="13" name="CuadroTexto 12">
            <a:extLst>
              <a:ext uri="{FF2B5EF4-FFF2-40B4-BE49-F238E27FC236}">
                <a16:creationId xmlns:a16="http://schemas.microsoft.com/office/drawing/2014/main" id="{1D88EDA9-F7C3-40BB-8878-93E1DB13974B}"/>
              </a:ext>
            </a:extLst>
          </p:cNvPr>
          <p:cNvSpPr txBox="1"/>
          <p:nvPr/>
        </p:nvSpPr>
        <p:spPr>
          <a:xfrm>
            <a:off x="9979433" y="1414274"/>
            <a:ext cx="2005733" cy="400110"/>
          </a:xfrm>
          <a:prstGeom prst="rect">
            <a:avLst/>
          </a:prstGeom>
          <a:noFill/>
        </p:spPr>
        <p:txBody>
          <a:bodyPr wrap="square" rtlCol="0">
            <a:spAutoFit/>
          </a:bodyPr>
          <a:lstStyle/>
          <a:p>
            <a:r>
              <a:rPr lang="es-EC" sz="2000" b="1" dirty="0"/>
              <a:t>138KW/h</a:t>
            </a:r>
          </a:p>
        </p:txBody>
      </p:sp>
      <p:sp>
        <p:nvSpPr>
          <p:cNvPr id="14" name="CuadroTexto 13">
            <a:extLst>
              <a:ext uri="{FF2B5EF4-FFF2-40B4-BE49-F238E27FC236}">
                <a16:creationId xmlns:a16="http://schemas.microsoft.com/office/drawing/2014/main" id="{8D1368C5-5B73-4B00-AABD-25F45FC5FFBE}"/>
              </a:ext>
            </a:extLst>
          </p:cNvPr>
          <p:cNvSpPr txBox="1"/>
          <p:nvPr/>
        </p:nvSpPr>
        <p:spPr>
          <a:xfrm>
            <a:off x="10384677" y="1805894"/>
            <a:ext cx="2005733" cy="400110"/>
          </a:xfrm>
          <a:prstGeom prst="rect">
            <a:avLst/>
          </a:prstGeom>
          <a:noFill/>
        </p:spPr>
        <p:txBody>
          <a:bodyPr wrap="square" rtlCol="0">
            <a:spAutoFit/>
          </a:bodyPr>
          <a:lstStyle/>
          <a:p>
            <a:r>
              <a:rPr lang="es-EC" sz="2000" b="1" dirty="0"/>
              <a:t>155 KW/h</a:t>
            </a:r>
          </a:p>
        </p:txBody>
      </p:sp>
      <p:pic>
        <p:nvPicPr>
          <p:cNvPr id="15" name="Imagen 14">
            <a:extLst>
              <a:ext uri="{FF2B5EF4-FFF2-40B4-BE49-F238E27FC236}">
                <a16:creationId xmlns:a16="http://schemas.microsoft.com/office/drawing/2014/main" id="{B8A1C147-659A-43B7-8A74-DEA598D37C06}"/>
              </a:ext>
            </a:extLst>
          </p:cNvPr>
          <p:cNvPicPr>
            <a:picLocks noChangeAspect="1"/>
          </p:cNvPicPr>
          <p:nvPr/>
        </p:nvPicPr>
        <p:blipFill rotWithShape="1">
          <a:blip r:embed="rId6">
            <a:extLst>
              <a:ext uri="{28A0092B-C50C-407E-A947-70E740481C1C}">
                <a14:useLocalDpi xmlns:a14="http://schemas.microsoft.com/office/drawing/2010/main" val="0"/>
              </a:ext>
            </a:extLst>
          </a:blip>
          <a:srcRect t="1613" b="4879"/>
          <a:stretch/>
        </p:blipFill>
        <p:spPr>
          <a:xfrm>
            <a:off x="7620000" y="2597624"/>
            <a:ext cx="3232320" cy="3022438"/>
          </a:xfrm>
          <a:prstGeom prst="rect">
            <a:avLst/>
          </a:prstGeom>
        </p:spPr>
      </p:pic>
      <p:graphicFrame>
        <p:nvGraphicFramePr>
          <p:cNvPr id="16" name="Tabla 16">
            <a:extLst>
              <a:ext uri="{FF2B5EF4-FFF2-40B4-BE49-F238E27FC236}">
                <a16:creationId xmlns:a16="http://schemas.microsoft.com/office/drawing/2014/main" id="{B03B8FA9-30C0-4F6A-B7F7-63D37A2CDC8B}"/>
              </a:ext>
            </a:extLst>
          </p:cNvPr>
          <p:cNvGraphicFramePr>
            <a:graphicFrameLocks noGrp="1"/>
          </p:cNvGraphicFramePr>
          <p:nvPr>
            <p:extLst>
              <p:ext uri="{D42A27DB-BD31-4B8C-83A1-F6EECF244321}">
                <p14:modId xmlns:p14="http://schemas.microsoft.com/office/powerpoint/2010/main" val="1569898820"/>
              </p:ext>
            </p:extLst>
          </p:nvPr>
        </p:nvGraphicFramePr>
        <p:xfrm>
          <a:off x="7373257" y="5684124"/>
          <a:ext cx="3729672" cy="524134"/>
        </p:xfrm>
        <a:graphic>
          <a:graphicData uri="http://schemas.openxmlformats.org/drawingml/2006/table">
            <a:tbl>
              <a:tblPr firstRow="1" bandRow="1">
                <a:tableStyleId>{5C22544A-7EE6-4342-B048-85BDC9FD1C3A}</a:tableStyleId>
              </a:tblPr>
              <a:tblGrid>
                <a:gridCol w="1864836">
                  <a:extLst>
                    <a:ext uri="{9D8B030D-6E8A-4147-A177-3AD203B41FA5}">
                      <a16:colId xmlns:a16="http://schemas.microsoft.com/office/drawing/2014/main" val="2007867515"/>
                    </a:ext>
                  </a:extLst>
                </a:gridCol>
                <a:gridCol w="1864836">
                  <a:extLst>
                    <a:ext uri="{9D8B030D-6E8A-4147-A177-3AD203B41FA5}">
                      <a16:colId xmlns:a16="http://schemas.microsoft.com/office/drawing/2014/main" val="52755274"/>
                    </a:ext>
                  </a:extLst>
                </a:gridCol>
              </a:tblGrid>
              <a:tr h="5241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C" sz="1800" b="1" dirty="0">
                          <a:solidFill>
                            <a:schemeClr val="tx1"/>
                          </a:solidFill>
                        </a:rPr>
                        <a:t>Costa $18,78</a:t>
                      </a:r>
                    </a:p>
                  </a:txBody>
                  <a:tcPr anchor="ctr">
                    <a:solidFill>
                      <a:srgbClr val="B08600">
                        <a:alpha val="50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C" sz="1800" b="1" dirty="0">
                          <a:solidFill>
                            <a:schemeClr val="tx1"/>
                          </a:solidFill>
                        </a:rPr>
                        <a:t>Sierra $16,09</a:t>
                      </a:r>
                    </a:p>
                  </a:txBody>
                  <a:tcPr anchor="ctr">
                    <a:solidFill>
                      <a:srgbClr val="479461">
                        <a:alpha val="50000"/>
                      </a:srgbClr>
                    </a:solidFill>
                  </a:tcPr>
                </a:tc>
                <a:extLst>
                  <a:ext uri="{0D108BD9-81ED-4DB2-BD59-A6C34878D82A}">
                    <a16:rowId xmlns:a16="http://schemas.microsoft.com/office/drawing/2014/main" val="3689342326"/>
                  </a:ext>
                </a:extLst>
              </a:tr>
            </a:tbl>
          </a:graphicData>
        </a:graphic>
      </p:graphicFrame>
    </p:spTree>
    <p:extLst>
      <p:ext uri="{BB962C8B-B14F-4D97-AF65-F5344CB8AC3E}">
        <p14:creationId xmlns:p14="http://schemas.microsoft.com/office/powerpoint/2010/main" val="8786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701E8A1-9E72-41F3-A759-8A5BF32FC7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ED48913F-E662-4046-B502-391D737FFE63}"/>
              </a:ext>
            </a:extLst>
          </p:cNvPr>
          <p:cNvPicPr/>
          <p:nvPr/>
        </p:nvPicPr>
        <p:blipFill rotWithShape="1">
          <a:blip r:embed="rId3">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ABE2369A-5F0B-47E8-AD56-EBF39B876E1E}"/>
              </a:ext>
            </a:extLst>
          </p:cNvPr>
          <p:cNvSpPr txBox="1">
            <a:spLocks/>
          </p:cNvSpPr>
          <p:nvPr/>
        </p:nvSpPr>
        <p:spPr>
          <a:xfrm>
            <a:off x="1358831" y="649742"/>
            <a:ext cx="9078391" cy="64084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buNone/>
            </a:pPr>
            <a:r>
              <a:rPr lang="en-US" altLang="ko-KR" sz="3600" b="1" dirty="0" err="1">
                <a:solidFill>
                  <a:schemeClr val="accent5">
                    <a:lumMod val="75000"/>
                  </a:schemeClr>
                </a:solidFill>
              </a:rPr>
              <a:t>Objetivos</a:t>
            </a:r>
            <a:r>
              <a:rPr lang="en-US" altLang="ko-KR" sz="3600" b="1" dirty="0">
                <a:solidFill>
                  <a:srgbClr val="0DD2D9"/>
                </a:solidFill>
              </a:rPr>
              <a:t> </a:t>
            </a:r>
            <a:r>
              <a:rPr lang="en-US" altLang="ko-KR" sz="3600" b="1" dirty="0">
                <a:solidFill>
                  <a:schemeClr val="tx1"/>
                </a:solidFill>
              </a:rPr>
              <a:t>Proyecto</a:t>
            </a:r>
            <a:endParaRPr lang="ko-KR" altLang="en-US" sz="3600" b="1" dirty="0">
              <a:solidFill>
                <a:schemeClr val="accent1"/>
              </a:solidFill>
              <a:cs typeface="Arial" pitchFamily="34" charset="0"/>
            </a:endParaRPr>
          </a:p>
        </p:txBody>
      </p:sp>
      <p:grpSp>
        <p:nvGrpSpPr>
          <p:cNvPr id="8" name="Group 14">
            <a:extLst>
              <a:ext uri="{FF2B5EF4-FFF2-40B4-BE49-F238E27FC236}">
                <a16:creationId xmlns:a16="http://schemas.microsoft.com/office/drawing/2014/main" id="{2EC19AA5-560A-4216-B28D-238E945E14D5}"/>
              </a:ext>
            </a:extLst>
          </p:cNvPr>
          <p:cNvGrpSpPr/>
          <p:nvPr/>
        </p:nvGrpSpPr>
        <p:grpSpPr>
          <a:xfrm>
            <a:off x="6483064" y="4723491"/>
            <a:ext cx="4363177" cy="864669"/>
            <a:chOff x="2543198" y="4388491"/>
            <a:chExt cx="2710849" cy="648502"/>
          </a:xfrm>
        </p:grpSpPr>
        <p:sp>
          <p:nvSpPr>
            <p:cNvPr id="9" name="TextBox 15">
              <a:extLst>
                <a:ext uri="{FF2B5EF4-FFF2-40B4-BE49-F238E27FC236}">
                  <a16:creationId xmlns:a16="http://schemas.microsoft.com/office/drawing/2014/main" id="{2855B3DC-02A8-4FC1-9038-45B74846B4D3}"/>
                </a:ext>
              </a:extLst>
            </p:cNvPr>
            <p:cNvSpPr txBox="1"/>
            <p:nvPr/>
          </p:nvSpPr>
          <p:spPr>
            <a:xfrm>
              <a:off x="2551706" y="4598412"/>
              <a:ext cx="2702341" cy="438581"/>
            </a:xfrm>
            <a:prstGeom prst="rect">
              <a:avLst/>
            </a:prstGeom>
            <a:noFill/>
          </p:spPr>
          <p:txBody>
            <a:bodyPr wrap="square" rtlCol="0">
              <a:spAutoFit/>
            </a:bodyPr>
            <a:lstStyle/>
            <a:p>
              <a:r>
                <a:rPr lang="es-EC" sz="1600" dirty="0">
                  <a:ea typeface="Calibri" panose="020F0502020204030204" pitchFamily="34" charset="0"/>
                </a:rPr>
                <a:t>Prototipo de una aplicación para dispositivos con sistema Android</a:t>
              </a:r>
              <a:endParaRPr lang="ko-KR" altLang="en-US" sz="1333" dirty="0">
                <a:solidFill>
                  <a:schemeClr val="tx1">
                    <a:lumMod val="65000"/>
                    <a:lumOff val="35000"/>
                  </a:schemeClr>
                </a:solidFill>
                <a:cs typeface="Arial" pitchFamily="34" charset="0"/>
              </a:endParaRPr>
            </a:p>
          </p:txBody>
        </p:sp>
        <p:sp>
          <p:nvSpPr>
            <p:cNvPr id="10" name="TextBox 16">
              <a:extLst>
                <a:ext uri="{FF2B5EF4-FFF2-40B4-BE49-F238E27FC236}">
                  <a16:creationId xmlns:a16="http://schemas.microsoft.com/office/drawing/2014/main" id="{38A57E5F-65ED-4DAE-A328-21589F8C3727}"/>
                </a:ext>
              </a:extLst>
            </p:cNvPr>
            <p:cNvSpPr txBox="1"/>
            <p:nvPr/>
          </p:nvSpPr>
          <p:spPr>
            <a:xfrm>
              <a:off x="2543198" y="4388491"/>
              <a:ext cx="2547414" cy="253916"/>
            </a:xfrm>
            <a:prstGeom prst="rect">
              <a:avLst/>
            </a:prstGeom>
            <a:noFill/>
          </p:spPr>
          <p:txBody>
            <a:bodyPr wrap="square" rtlCol="0">
              <a:spAutoFit/>
            </a:bodyPr>
            <a:lstStyle/>
            <a:p>
              <a:r>
                <a:rPr lang="en-US" altLang="ko-KR" sz="1600" b="1" dirty="0" err="1">
                  <a:solidFill>
                    <a:schemeClr val="accent1"/>
                  </a:solidFill>
                  <a:cs typeface="Arial" pitchFamily="34" charset="0"/>
                </a:rPr>
                <a:t>Crear</a:t>
              </a:r>
              <a:endParaRPr lang="ko-KR" altLang="en-US" sz="1600" b="1" dirty="0">
                <a:solidFill>
                  <a:schemeClr val="accent1"/>
                </a:solidFill>
                <a:cs typeface="Arial" pitchFamily="34" charset="0"/>
              </a:endParaRPr>
            </a:p>
          </p:txBody>
        </p:sp>
      </p:grpSp>
      <p:grpSp>
        <p:nvGrpSpPr>
          <p:cNvPr id="11" name="Group 17">
            <a:extLst>
              <a:ext uri="{FF2B5EF4-FFF2-40B4-BE49-F238E27FC236}">
                <a16:creationId xmlns:a16="http://schemas.microsoft.com/office/drawing/2014/main" id="{46BDAC61-46CC-48F0-A144-0E1D7CD5D7AF}"/>
              </a:ext>
            </a:extLst>
          </p:cNvPr>
          <p:cNvGrpSpPr/>
          <p:nvPr/>
        </p:nvGrpSpPr>
        <p:grpSpPr>
          <a:xfrm>
            <a:off x="5671763" y="3792092"/>
            <a:ext cx="4563413" cy="864672"/>
            <a:chOff x="2543198" y="4388490"/>
            <a:chExt cx="2835256" cy="648504"/>
          </a:xfrm>
        </p:grpSpPr>
        <p:sp>
          <p:nvSpPr>
            <p:cNvPr id="12" name="TextBox 18">
              <a:extLst>
                <a:ext uri="{FF2B5EF4-FFF2-40B4-BE49-F238E27FC236}">
                  <a16:creationId xmlns:a16="http://schemas.microsoft.com/office/drawing/2014/main" id="{653C7294-F72F-4502-854A-DC364E93CBAA}"/>
                </a:ext>
              </a:extLst>
            </p:cNvPr>
            <p:cNvSpPr txBox="1"/>
            <p:nvPr/>
          </p:nvSpPr>
          <p:spPr>
            <a:xfrm>
              <a:off x="2551706" y="4598413"/>
              <a:ext cx="2826748" cy="438581"/>
            </a:xfrm>
            <a:prstGeom prst="rect">
              <a:avLst/>
            </a:prstGeom>
            <a:noFill/>
          </p:spPr>
          <p:txBody>
            <a:bodyPr wrap="square" rtlCol="0">
              <a:spAutoFit/>
            </a:bodyPr>
            <a:lstStyle/>
            <a:p>
              <a:r>
                <a:rPr lang="es-EC" sz="1600" dirty="0">
                  <a:ea typeface="Calibri" panose="020F0502020204030204" pitchFamily="34" charset="0"/>
                </a:rPr>
                <a:t>Interfaz de conexión entre el circuito y la aplicación móvil </a:t>
              </a:r>
              <a:endParaRPr lang="ko-KR" altLang="en-US" sz="1333" dirty="0">
                <a:solidFill>
                  <a:schemeClr val="tx1">
                    <a:lumMod val="65000"/>
                    <a:lumOff val="35000"/>
                  </a:schemeClr>
                </a:solidFill>
                <a:cs typeface="Arial" pitchFamily="34" charset="0"/>
              </a:endParaRPr>
            </a:p>
          </p:txBody>
        </p:sp>
        <p:sp>
          <p:nvSpPr>
            <p:cNvPr id="13" name="TextBox 19">
              <a:extLst>
                <a:ext uri="{FF2B5EF4-FFF2-40B4-BE49-F238E27FC236}">
                  <a16:creationId xmlns:a16="http://schemas.microsoft.com/office/drawing/2014/main" id="{8E0BBBCC-232E-4DCA-A234-FC9528F3590C}"/>
                </a:ext>
              </a:extLst>
            </p:cNvPr>
            <p:cNvSpPr txBox="1"/>
            <p:nvPr/>
          </p:nvSpPr>
          <p:spPr>
            <a:xfrm>
              <a:off x="2543198" y="4388490"/>
              <a:ext cx="2547414" cy="253916"/>
            </a:xfrm>
            <a:prstGeom prst="rect">
              <a:avLst/>
            </a:prstGeom>
            <a:noFill/>
          </p:spPr>
          <p:txBody>
            <a:bodyPr wrap="square" rtlCol="0">
              <a:spAutoFit/>
            </a:bodyPr>
            <a:lstStyle/>
            <a:p>
              <a:r>
                <a:rPr lang="en-US" altLang="ko-KR" sz="1600" b="1" dirty="0" err="1">
                  <a:solidFill>
                    <a:srgbClr val="B08600"/>
                  </a:solidFill>
                  <a:cs typeface="Arial" pitchFamily="34" charset="0"/>
                </a:rPr>
                <a:t>Definir</a:t>
              </a:r>
              <a:endParaRPr lang="ko-KR" altLang="en-US" sz="1600" b="1" dirty="0">
                <a:solidFill>
                  <a:srgbClr val="B08600"/>
                </a:solidFill>
                <a:cs typeface="Arial" pitchFamily="34" charset="0"/>
              </a:endParaRPr>
            </a:p>
          </p:txBody>
        </p:sp>
      </p:grpSp>
      <p:grpSp>
        <p:nvGrpSpPr>
          <p:cNvPr id="14" name="Group 20">
            <a:extLst>
              <a:ext uri="{FF2B5EF4-FFF2-40B4-BE49-F238E27FC236}">
                <a16:creationId xmlns:a16="http://schemas.microsoft.com/office/drawing/2014/main" id="{47846B27-1939-4B72-BD2B-81C0A7A77872}"/>
              </a:ext>
            </a:extLst>
          </p:cNvPr>
          <p:cNvGrpSpPr/>
          <p:nvPr/>
        </p:nvGrpSpPr>
        <p:grpSpPr>
          <a:xfrm>
            <a:off x="4840473" y="2838827"/>
            <a:ext cx="4321881" cy="864671"/>
            <a:chOff x="2543198" y="4388490"/>
            <a:chExt cx="2685192" cy="648503"/>
          </a:xfrm>
        </p:grpSpPr>
        <p:sp>
          <p:nvSpPr>
            <p:cNvPr id="15" name="TextBox 21">
              <a:extLst>
                <a:ext uri="{FF2B5EF4-FFF2-40B4-BE49-F238E27FC236}">
                  <a16:creationId xmlns:a16="http://schemas.microsoft.com/office/drawing/2014/main" id="{AFA86385-C357-4C3A-9CF5-575EFB152068}"/>
                </a:ext>
              </a:extLst>
            </p:cNvPr>
            <p:cNvSpPr txBox="1"/>
            <p:nvPr/>
          </p:nvSpPr>
          <p:spPr>
            <a:xfrm>
              <a:off x="2554689" y="4598412"/>
              <a:ext cx="2673701" cy="438581"/>
            </a:xfrm>
            <a:prstGeom prst="rect">
              <a:avLst/>
            </a:prstGeom>
            <a:noFill/>
          </p:spPr>
          <p:txBody>
            <a:bodyPr wrap="square" rtlCol="0">
              <a:spAutoFit/>
            </a:bodyPr>
            <a:lstStyle/>
            <a:p>
              <a:r>
                <a:rPr lang="es-EC" sz="1600" dirty="0">
                  <a:ea typeface="Calibri" panose="020F0502020204030204" pitchFamily="34" charset="0"/>
                </a:rPr>
                <a:t>Tipo de metodología se utilizará para trabajar con la propuesta </a:t>
              </a:r>
              <a:endParaRPr lang="ko-KR" altLang="en-US" sz="1333" dirty="0">
                <a:solidFill>
                  <a:schemeClr val="tx1">
                    <a:lumMod val="65000"/>
                    <a:lumOff val="35000"/>
                  </a:schemeClr>
                </a:solidFill>
                <a:cs typeface="Arial" pitchFamily="34" charset="0"/>
              </a:endParaRPr>
            </a:p>
          </p:txBody>
        </p:sp>
        <p:sp>
          <p:nvSpPr>
            <p:cNvPr id="16" name="TextBox 22">
              <a:extLst>
                <a:ext uri="{FF2B5EF4-FFF2-40B4-BE49-F238E27FC236}">
                  <a16:creationId xmlns:a16="http://schemas.microsoft.com/office/drawing/2014/main" id="{1CCC959B-70ED-4EAA-A812-1DE92C75424F}"/>
                </a:ext>
              </a:extLst>
            </p:cNvPr>
            <p:cNvSpPr txBox="1"/>
            <p:nvPr/>
          </p:nvSpPr>
          <p:spPr>
            <a:xfrm>
              <a:off x="2543198" y="4388490"/>
              <a:ext cx="2547414" cy="253915"/>
            </a:xfrm>
            <a:prstGeom prst="rect">
              <a:avLst/>
            </a:prstGeom>
            <a:noFill/>
          </p:spPr>
          <p:txBody>
            <a:bodyPr wrap="square" rtlCol="0">
              <a:spAutoFit/>
            </a:bodyPr>
            <a:lstStyle/>
            <a:p>
              <a:r>
                <a:rPr lang="en-US" altLang="ko-KR" sz="1600" b="1" dirty="0" err="1">
                  <a:solidFill>
                    <a:srgbClr val="317047"/>
                  </a:solidFill>
                  <a:cs typeface="Arial" pitchFamily="34" charset="0"/>
                </a:rPr>
                <a:t>Investigar</a:t>
              </a:r>
              <a:endParaRPr lang="ko-KR" altLang="en-US" sz="1600" b="1" dirty="0">
                <a:solidFill>
                  <a:srgbClr val="317047"/>
                </a:solidFill>
                <a:cs typeface="Arial" pitchFamily="34" charset="0"/>
              </a:endParaRPr>
            </a:p>
          </p:txBody>
        </p:sp>
      </p:grpSp>
      <p:grpSp>
        <p:nvGrpSpPr>
          <p:cNvPr id="17" name="Grupo 16">
            <a:extLst>
              <a:ext uri="{FF2B5EF4-FFF2-40B4-BE49-F238E27FC236}">
                <a16:creationId xmlns:a16="http://schemas.microsoft.com/office/drawing/2014/main" id="{0E2D80A8-072A-4B4D-8D75-F2A63D306888}"/>
              </a:ext>
            </a:extLst>
          </p:cNvPr>
          <p:cNvGrpSpPr/>
          <p:nvPr/>
        </p:nvGrpSpPr>
        <p:grpSpPr>
          <a:xfrm>
            <a:off x="10716" y="1849353"/>
            <a:ext cx="3792000" cy="672000"/>
            <a:chOff x="0" y="1614745"/>
            <a:chExt cx="3792000" cy="672000"/>
          </a:xfrm>
          <a:solidFill>
            <a:srgbClr val="903163"/>
          </a:solidFill>
        </p:grpSpPr>
        <p:sp>
          <p:nvSpPr>
            <p:cNvPr id="18" name="Rectangle 10">
              <a:extLst>
                <a:ext uri="{FF2B5EF4-FFF2-40B4-BE49-F238E27FC236}">
                  <a16:creationId xmlns:a16="http://schemas.microsoft.com/office/drawing/2014/main" id="{27623D9E-D11A-47AC-ADE1-83E5305D3FF4}"/>
                </a:ext>
              </a:extLst>
            </p:cNvPr>
            <p:cNvSpPr/>
            <p:nvPr/>
          </p:nvSpPr>
          <p:spPr>
            <a:xfrm>
              <a:off x="0" y="1614745"/>
              <a:ext cx="3792000" cy="6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9" name="TextBox 31">
              <a:extLst>
                <a:ext uri="{FF2B5EF4-FFF2-40B4-BE49-F238E27FC236}">
                  <a16:creationId xmlns:a16="http://schemas.microsoft.com/office/drawing/2014/main" id="{051A2EE2-50C7-48E1-B6FE-7D0678361C5F}"/>
                </a:ext>
              </a:extLst>
            </p:cNvPr>
            <p:cNvSpPr txBox="1"/>
            <p:nvPr/>
          </p:nvSpPr>
          <p:spPr>
            <a:xfrm>
              <a:off x="1347411" y="1732613"/>
              <a:ext cx="1651821" cy="420564"/>
            </a:xfrm>
            <a:prstGeom prst="rect">
              <a:avLst/>
            </a:prstGeom>
            <a:grpFill/>
          </p:spPr>
          <p:txBody>
            <a:bodyPr wrap="square" rtlCol="0">
              <a:spAutoFit/>
            </a:bodyPr>
            <a:lstStyle/>
            <a:p>
              <a:pPr algn="ctr"/>
              <a:r>
                <a:rPr lang="en-US" altLang="ko-KR" sz="2133" b="1" dirty="0">
                  <a:solidFill>
                    <a:schemeClr val="bg1"/>
                  </a:solidFill>
                  <a:cs typeface="Arial" pitchFamily="34" charset="0"/>
                </a:rPr>
                <a:t>GENERAL</a:t>
              </a:r>
              <a:endParaRPr lang="ko-KR" altLang="en-US" sz="2133" b="1" dirty="0">
                <a:solidFill>
                  <a:schemeClr val="bg1"/>
                </a:solidFill>
                <a:cs typeface="Arial" pitchFamily="34" charset="0"/>
              </a:endParaRPr>
            </a:p>
          </p:txBody>
        </p:sp>
      </p:grpSp>
      <p:grpSp>
        <p:nvGrpSpPr>
          <p:cNvPr id="20" name="Grupo 19">
            <a:extLst>
              <a:ext uri="{FF2B5EF4-FFF2-40B4-BE49-F238E27FC236}">
                <a16:creationId xmlns:a16="http://schemas.microsoft.com/office/drawing/2014/main" id="{043CD483-93AF-40B9-AE21-C5E29942CD6C}"/>
              </a:ext>
            </a:extLst>
          </p:cNvPr>
          <p:cNvGrpSpPr/>
          <p:nvPr/>
        </p:nvGrpSpPr>
        <p:grpSpPr>
          <a:xfrm>
            <a:off x="10716" y="2929537"/>
            <a:ext cx="4608000" cy="672000"/>
            <a:chOff x="0" y="2575015"/>
            <a:chExt cx="4608000" cy="672000"/>
          </a:xfrm>
          <a:solidFill>
            <a:srgbClr val="317047"/>
          </a:solidFill>
        </p:grpSpPr>
        <p:sp>
          <p:nvSpPr>
            <p:cNvPr id="21" name="Rectangle 9">
              <a:extLst>
                <a:ext uri="{FF2B5EF4-FFF2-40B4-BE49-F238E27FC236}">
                  <a16:creationId xmlns:a16="http://schemas.microsoft.com/office/drawing/2014/main" id="{82009C23-CDE0-4880-B5FD-EEE71B4F0632}"/>
                </a:ext>
              </a:extLst>
            </p:cNvPr>
            <p:cNvSpPr/>
            <p:nvPr/>
          </p:nvSpPr>
          <p:spPr>
            <a:xfrm>
              <a:off x="0" y="2575015"/>
              <a:ext cx="4608000" cy="6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2" name="TextBox 32">
              <a:extLst>
                <a:ext uri="{FF2B5EF4-FFF2-40B4-BE49-F238E27FC236}">
                  <a16:creationId xmlns:a16="http://schemas.microsoft.com/office/drawing/2014/main" id="{3E5CB476-70A3-4816-8201-C8F862C216A5}"/>
                </a:ext>
              </a:extLst>
            </p:cNvPr>
            <p:cNvSpPr txBox="1"/>
            <p:nvPr/>
          </p:nvSpPr>
          <p:spPr>
            <a:xfrm>
              <a:off x="2078507" y="2692719"/>
              <a:ext cx="2193291" cy="420564"/>
            </a:xfrm>
            <a:prstGeom prst="rect">
              <a:avLst/>
            </a:prstGeom>
            <a:grpFill/>
          </p:spPr>
          <p:txBody>
            <a:bodyPr wrap="square" rtlCol="0">
              <a:spAutoFit/>
            </a:bodyPr>
            <a:lstStyle/>
            <a:p>
              <a:pPr algn="ctr"/>
              <a:r>
                <a:rPr lang="en-US" altLang="ko-KR" sz="2133" b="1" dirty="0">
                  <a:solidFill>
                    <a:schemeClr val="bg1"/>
                  </a:solidFill>
                  <a:cs typeface="Arial" pitchFamily="34" charset="0"/>
                </a:rPr>
                <a:t>1. ESPECÍFICO</a:t>
              </a:r>
              <a:endParaRPr lang="ko-KR" altLang="en-US" sz="2133" b="1" dirty="0">
                <a:solidFill>
                  <a:schemeClr val="bg1"/>
                </a:solidFill>
                <a:cs typeface="Arial" pitchFamily="34" charset="0"/>
              </a:endParaRPr>
            </a:p>
          </p:txBody>
        </p:sp>
      </p:grpSp>
      <p:grpSp>
        <p:nvGrpSpPr>
          <p:cNvPr id="23" name="Grupo 22">
            <a:extLst>
              <a:ext uri="{FF2B5EF4-FFF2-40B4-BE49-F238E27FC236}">
                <a16:creationId xmlns:a16="http://schemas.microsoft.com/office/drawing/2014/main" id="{B1D35F2E-EB0B-4244-A362-1676AE006CBC}"/>
              </a:ext>
            </a:extLst>
          </p:cNvPr>
          <p:cNvGrpSpPr/>
          <p:nvPr/>
        </p:nvGrpSpPr>
        <p:grpSpPr>
          <a:xfrm>
            <a:off x="10716" y="3889806"/>
            <a:ext cx="5424000" cy="672000"/>
            <a:chOff x="0" y="3535284"/>
            <a:chExt cx="5424000" cy="672000"/>
          </a:xfrm>
          <a:solidFill>
            <a:srgbClr val="B08600"/>
          </a:solidFill>
        </p:grpSpPr>
        <p:sp>
          <p:nvSpPr>
            <p:cNvPr id="24" name="Rectangle 8">
              <a:extLst>
                <a:ext uri="{FF2B5EF4-FFF2-40B4-BE49-F238E27FC236}">
                  <a16:creationId xmlns:a16="http://schemas.microsoft.com/office/drawing/2014/main" id="{FEA99462-68D3-41A7-BCB0-7F1E94B54359}"/>
                </a:ext>
              </a:extLst>
            </p:cNvPr>
            <p:cNvSpPr/>
            <p:nvPr/>
          </p:nvSpPr>
          <p:spPr>
            <a:xfrm>
              <a:off x="0" y="3535284"/>
              <a:ext cx="5424000" cy="6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5" name="TextBox 33">
              <a:extLst>
                <a:ext uri="{FF2B5EF4-FFF2-40B4-BE49-F238E27FC236}">
                  <a16:creationId xmlns:a16="http://schemas.microsoft.com/office/drawing/2014/main" id="{A1C4F914-FCB6-4721-B054-1B64A48ED104}"/>
                </a:ext>
              </a:extLst>
            </p:cNvPr>
            <p:cNvSpPr txBox="1"/>
            <p:nvPr/>
          </p:nvSpPr>
          <p:spPr>
            <a:xfrm>
              <a:off x="2809603" y="3652825"/>
              <a:ext cx="2342244" cy="420564"/>
            </a:xfrm>
            <a:prstGeom prst="rect">
              <a:avLst/>
            </a:prstGeom>
            <a:grpFill/>
          </p:spPr>
          <p:txBody>
            <a:bodyPr wrap="square" rtlCol="0">
              <a:spAutoFit/>
            </a:bodyPr>
            <a:lstStyle/>
            <a:p>
              <a:pPr algn="ctr"/>
              <a:r>
                <a:rPr lang="en-US" altLang="ko-KR" sz="2133" b="1" dirty="0">
                  <a:solidFill>
                    <a:schemeClr val="bg1"/>
                  </a:solidFill>
                  <a:cs typeface="Arial" pitchFamily="34" charset="0"/>
                </a:rPr>
                <a:t>2. ESPECÍFICO</a:t>
              </a:r>
              <a:endParaRPr lang="ko-KR" altLang="en-US" sz="2133" b="1" dirty="0">
                <a:solidFill>
                  <a:schemeClr val="bg1"/>
                </a:solidFill>
                <a:cs typeface="Arial" pitchFamily="34" charset="0"/>
              </a:endParaRPr>
            </a:p>
          </p:txBody>
        </p:sp>
      </p:grpSp>
      <p:grpSp>
        <p:nvGrpSpPr>
          <p:cNvPr id="26" name="Grupo 25">
            <a:extLst>
              <a:ext uri="{FF2B5EF4-FFF2-40B4-BE49-F238E27FC236}">
                <a16:creationId xmlns:a16="http://schemas.microsoft.com/office/drawing/2014/main" id="{FABD5BC8-218A-48B3-91AD-8AD1AE8683CF}"/>
              </a:ext>
            </a:extLst>
          </p:cNvPr>
          <p:cNvGrpSpPr/>
          <p:nvPr/>
        </p:nvGrpSpPr>
        <p:grpSpPr>
          <a:xfrm>
            <a:off x="0" y="4850075"/>
            <a:ext cx="6240000" cy="672000"/>
            <a:chOff x="-10716" y="4495553"/>
            <a:chExt cx="6240000" cy="672000"/>
          </a:xfrm>
        </p:grpSpPr>
        <p:sp>
          <p:nvSpPr>
            <p:cNvPr id="27" name="Rectangle 7">
              <a:extLst>
                <a:ext uri="{FF2B5EF4-FFF2-40B4-BE49-F238E27FC236}">
                  <a16:creationId xmlns:a16="http://schemas.microsoft.com/office/drawing/2014/main" id="{52E1BD08-0374-4510-AEC6-AE12492CC44C}"/>
                </a:ext>
              </a:extLst>
            </p:cNvPr>
            <p:cNvSpPr/>
            <p:nvPr/>
          </p:nvSpPr>
          <p:spPr>
            <a:xfrm>
              <a:off x="-10716" y="4495553"/>
              <a:ext cx="6240000" cy="6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28" name="TextBox 34">
              <a:extLst>
                <a:ext uri="{FF2B5EF4-FFF2-40B4-BE49-F238E27FC236}">
                  <a16:creationId xmlns:a16="http://schemas.microsoft.com/office/drawing/2014/main" id="{0708DA6C-7B2B-4A47-8110-3D804FD7BAE8}"/>
                </a:ext>
              </a:extLst>
            </p:cNvPr>
            <p:cNvSpPr txBox="1"/>
            <p:nvPr/>
          </p:nvSpPr>
          <p:spPr>
            <a:xfrm>
              <a:off x="3540699" y="4612932"/>
              <a:ext cx="2342247" cy="420564"/>
            </a:xfrm>
            <a:prstGeom prst="rect">
              <a:avLst/>
            </a:prstGeom>
            <a:noFill/>
          </p:spPr>
          <p:txBody>
            <a:bodyPr wrap="square" rtlCol="0">
              <a:spAutoFit/>
            </a:bodyPr>
            <a:lstStyle/>
            <a:p>
              <a:pPr algn="ctr"/>
              <a:r>
                <a:rPr lang="en-US" altLang="ko-KR" sz="2133" b="1" dirty="0">
                  <a:solidFill>
                    <a:schemeClr val="bg1"/>
                  </a:solidFill>
                  <a:cs typeface="Arial" pitchFamily="34" charset="0"/>
                </a:rPr>
                <a:t>3. ESPECÍFICO</a:t>
              </a:r>
              <a:endParaRPr lang="ko-KR" altLang="en-US" sz="2133" b="1" dirty="0">
                <a:solidFill>
                  <a:schemeClr val="bg1"/>
                </a:solidFill>
                <a:cs typeface="Arial" pitchFamily="34" charset="0"/>
              </a:endParaRPr>
            </a:p>
          </p:txBody>
        </p:sp>
      </p:grpSp>
      <p:grpSp>
        <p:nvGrpSpPr>
          <p:cNvPr id="3" name="Grupo 2">
            <a:extLst>
              <a:ext uri="{FF2B5EF4-FFF2-40B4-BE49-F238E27FC236}">
                <a16:creationId xmlns:a16="http://schemas.microsoft.com/office/drawing/2014/main" id="{61EBB13F-1AA7-4CAE-9F04-1B456EFC06F3}"/>
              </a:ext>
            </a:extLst>
          </p:cNvPr>
          <p:cNvGrpSpPr/>
          <p:nvPr/>
        </p:nvGrpSpPr>
        <p:grpSpPr>
          <a:xfrm>
            <a:off x="4056653" y="1702174"/>
            <a:ext cx="5105701" cy="860714"/>
            <a:chOff x="4056653" y="1660114"/>
            <a:chExt cx="5105701" cy="860714"/>
          </a:xfrm>
        </p:grpSpPr>
        <p:sp>
          <p:nvSpPr>
            <p:cNvPr id="29" name="TextBox 19">
              <a:extLst>
                <a:ext uri="{FF2B5EF4-FFF2-40B4-BE49-F238E27FC236}">
                  <a16:creationId xmlns:a16="http://schemas.microsoft.com/office/drawing/2014/main" id="{F1D0BDD0-BF22-413C-8395-6432394E806D}"/>
                </a:ext>
              </a:extLst>
            </p:cNvPr>
            <p:cNvSpPr txBox="1"/>
            <p:nvPr/>
          </p:nvSpPr>
          <p:spPr>
            <a:xfrm>
              <a:off x="4056654" y="1660114"/>
              <a:ext cx="5105700" cy="338554"/>
            </a:xfrm>
            <a:prstGeom prst="rect">
              <a:avLst/>
            </a:prstGeom>
            <a:noFill/>
          </p:spPr>
          <p:txBody>
            <a:bodyPr wrap="square" rtlCol="0">
              <a:spAutoFit/>
            </a:bodyPr>
            <a:lstStyle/>
            <a:p>
              <a:r>
                <a:rPr lang="en-US" altLang="ko-KR" sz="1600" b="1" dirty="0" err="1">
                  <a:solidFill>
                    <a:srgbClr val="903163"/>
                  </a:solidFill>
                  <a:cs typeface="Arial" pitchFamily="34" charset="0"/>
                </a:rPr>
                <a:t>Desarrollar</a:t>
              </a:r>
              <a:r>
                <a:rPr lang="en-US" altLang="ko-KR" sz="1600" b="1" dirty="0">
                  <a:solidFill>
                    <a:srgbClr val="903163"/>
                  </a:solidFill>
                  <a:cs typeface="Arial" pitchFamily="34" charset="0"/>
                </a:rPr>
                <a:t> </a:t>
              </a:r>
              <a:r>
                <a:rPr lang="en-US" altLang="ko-KR" sz="1600" b="1" dirty="0" err="1">
                  <a:solidFill>
                    <a:srgbClr val="903163"/>
                  </a:solidFill>
                  <a:cs typeface="Arial" pitchFamily="34" charset="0"/>
                </a:rPr>
                <a:t>prototipo</a:t>
              </a:r>
              <a:r>
                <a:rPr lang="en-US" altLang="ko-KR" sz="1600" b="1" dirty="0">
                  <a:solidFill>
                    <a:srgbClr val="903163"/>
                  </a:solidFill>
                  <a:cs typeface="Arial" pitchFamily="34" charset="0"/>
                </a:rPr>
                <a:t> domótico </a:t>
              </a:r>
              <a:endParaRPr lang="ko-KR" altLang="en-US" sz="1600" b="1" dirty="0">
                <a:solidFill>
                  <a:srgbClr val="903163"/>
                </a:solidFill>
                <a:cs typeface="Arial" pitchFamily="34" charset="0"/>
              </a:endParaRPr>
            </a:p>
          </p:txBody>
        </p:sp>
        <p:sp>
          <p:nvSpPr>
            <p:cNvPr id="30" name="TextBox 21">
              <a:extLst>
                <a:ext uri="{FF2B5EF4-FFF2-40B4-BE49-F238E27FC236}">
                  <a16:creationId xmlns:a16="http://schemas.microsoft.com/office/drawing/2014/main" id="{529D32F2-B4A5-48C1-BE43-0A8B345F0977}"/>
                </a:ext>
              </a:extLst>
            </p:cNvPr>
            <p:cNvSpPr txBox="1"/>
            <p:nvPr/>
          </p:nvSpPr>
          <p:spPr>
            <a:xfrm>
              <a:off x="4056653" y="1936053"/>
              <a:ext cx="4608000" cy="584775"/>
            </a:xfrm>
            <a:prstGeom prst="rect">
              <a:avLst/>
            </a:prstGeom>
            <a:noFill/>
          </p:spPr>
          <p:txBody>
            <a:bodyPr wrap="square" rtlCol="0">
              <a:spAutoFit/>
            </a:bodyPr>
            <a:lstStyle/>
            <a:p>
              <a:r>
                <a:rPr lang="es-EC" sz="1600" dirty="0">
                  <a:ea typeface="Calibri" panose="020F0502020204030204" pitchFamily="34" charset="0"/>
                </a:rPr>
                <a:t>Por medio de un dispositivo Android para controlar el consumo energético. Aula Electrónica y Digitales</a:t>
              </a:r>
              <a:endParaRPr lang="ko-KR" altLang="en-US" sz="1333"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26534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
            <a:extLst>
              <a:ext uri="{FF2B5EF4-FFF2-40B4-BE49-F238E27FC236}">
                <a16:creationId xmlns:a16="http://schemas.microsoft.com/office/drawing/2014/main" id="{0ECB687C-A00B-4321-829F-7D8696037925}"/>
              </a:ext>
            </a:extLst>
          </p:cNvPr>
          <p:cNvPicPr>
            <a:picLocks noChangeAspect="1"/>
          </p:cNvPicPr>
          <p:nvPr/>
        </p:nvPicPr>
        <p:blipFill rotWithShape="1">
          <a:blip r:embed="rId2">
            <a:grayscl/>
            <a:alphaModFix amt="35000"/>
          </a:blip>
          <a:srcRect l="9091" t="32958" r="-1" b="16544"/>
          <a:stretch/>
        </p:blipFill>
        <p:spPr>
          <a:xfrm flipH="1">
            <a:off x="5208" y="0"/>
            <a:ext cx="12191980" cy="6857990"/>
          </a:xfrm>
          <a:prstGeom prst="rect">
            <a:avLst/>
          </a:prstGeom>
        </p:spPr>
      </p:pic>
      <p:sp>
        <p:nvSpPr>
          <p:cNvPr id="7" name="Title 1">
            <a:extLst>
              <a:ext uri="{FF2B5EF4-FFF2-40B4-BE49-F238E27FC236}">
                <a16:creationId xmlns:a16="http://schemas.microsoft.com/office/drawing/2014/main" id="{ABE2369A-5F0B-47E8-AD56-EBF39B876E1E}"/>
              </a:ext>
            </a:extLst>
          </p:cNvPr>
          <p:cNvSpPr txBox="1">
            <a:spLocks/>
          </p:cNvSpPr>
          <p:nvPr/>
        </p:nvSpPr>
        <p:spPr>
          <a:xfrm>
            <a:off x="457959" y="805078"/>
            <a:ext cx="3680469" cy="2085869"/>
          </a:xfrm>
          <a:prstGeom prst="rect">
            <a:avLst/>
          </a:prstGeom>
          <a:noFill/>
          <a:effectLst/>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altLang="ko-KR" sz="3200" b="1" dirty="0">
                <a:solidFill>
                  <a:schemeClr val="tx2"/>
                </a:solidFill>
              </a:rPr>
              <a:t>Marco </a:t>
            </a:r>
            <a:r>
              <a:rPr lang="en-US" altLang="ko-KR" sz="3200" b="1" dirty="0" err="1">
                <a:solidFill>
                  <a:schemeClr val="tx2"/>
                </a:solidFill>
              </a:rPr>
              <a:t>Teórico</a:t>
            </a:r>
            <a:r>
              <a:rPr lang="en-US" altLang="ko-KR" sz="3200" b="1" dirty="0">
                <a:solidFill>
                  <a:schemeClr val="tx2"/>
                </a:solidFill>
              </a:rPr>
              <a:t> </a:t>
            </a:r>
            <a:r>
              <a:rPr lang="en-US" altLang="ko-KR" sz="3200" b="1" dirty="0" err="1">
                <a:solidFill>
                  <a:schemeClr val="tx2"/>
                </a:solidFill>
              </a:rPr>
              <a:t>Investigación</a:t>
            </a:r>
            <a:endParaRPr lang="en-US" altLang="ko-KR" sz="3200" b="1" dirty="0">
              <a:solidFill>
                <a:schemeClr val="tx2"/>
              </a:solidFill>
            </a:endParaRPr>
          </a:p>
        </p:txBody>
      </p:sp>
      <p:pic>
        <p:nvPicPr>
          <p:cNvPr id="54" name="Marcador de posición de imagen 7" descr="Dibujo animado de un personaje animado&#10;&#10;Descripción generada automáticamente con confianza media">
            <a:extLst>
              <a:ext uri="{FF2B5EF4-FFF2-40B4-BE49-F238E27FC236}">
                <a16:creationId xmlns:a16="http://schemas.microsoft.com/office/drawing/2014/main" id="{77AAD9D5-0DBE-4A72-BE0D-1AD27DB753E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1720" b="21720"/>
          <a:stretch>
            <a:fillRect/>
          </a:stretch>
        </p:blipFill>
        <p:spPr>
          <a:xfrm>
            <a:off x="4574838" y="1225061"/>
            <a:ext cx="3024390" cy="1625269"/>
          </a:xfrm>
          <a:prstGeom prst="rect">
            <a:avLst/>
          </a:prstGeom>
        </p:spPr>
      </p:pic>
      <p:pic>
        <p:nvPicPr>
          <p:cNvPr id="55" name="Marcador de posición de imagen 17" descr="Imagen que contiene electrónica, circuito&#10;&#10;Descripción generada automáticamente">
            <a:extLst>
              <a:ext uri="{FF2B5EF4-FFF2-40B4-BE49-F238E27FC236}">
                <a16:creationId xmlns:a16="http://schemas.microsoft.com/office/drawing/2014/main" id="{50833FE3-CEAA-4134-BC3F-AA0B54D525DC}"/>
              </a:ext>
            </a:extLst>
          </p:cNvPr>
          <p:cNvPicPr>
            <a:picLocks noChangeAspect="1"/>
          </p:cNvPicPr>
          <p:nvPr/>
        </p:nvPicPr>
        <p:blipFill>
          <a:blip r:embed="rId4">
            <a:extLst>
              <a:ext uri="{28A0092B-C50C-407E-A947-70E740481C1C}">
                <a14:useLocalDpi xmlns:a14="http://schemas.microsoft.com/office/drawing/2010/main" val="0"/>
              </a:ext>
            </a:extLst>
          </a:blip>
          <a:srcRect l="5200" r="5200"/>
          <a:stretch>
            <a:fillRect/>
          </a:stretch>
        </p:blipFill>
        <p:spPr>
          <a:xfrm>
            <a:off x="8367531" y="1081300"/>
            <a:ext cx="3033384" cy="1912792"/>
          </a:xfrm>
          <a:prstGeom prst="rect">
            <a:avLst/>
          </a:prstGeom>
        </p:spPr>
      </p:pic>
      <p:pic>
        <p:nvPicPr>
          <p:cNvPr id="56" name="Marcador de posición de imagen 23" descr="Logotipo, nombre de la empresa&#10;&#10;Descripción generada automáticamente">
            <a:extLst>
              <a:ext uri="{FF2B5EF4-FFF2-40B4-BE49-F238E27FC236}">
                <a16:creationId xmlns:a16="http://schemas.microsoft.com/office/drawing/2014/main" id="{BA0E0A3E-5FF8-467B-B934-2F3999F668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024" t="-1740" r="-13833" b="-1"/>
          <a:stretch/>
        </p:blipFill>
        <p:spPr>
          <a:xfrm>
            <a:off x="4571726" y="4012697"/>
            <a:ext cx="3024390" cy="1910942"/>
          </a:xfrm>
          <a:prstGeom prst="rect">
            <a:avLst/>
          </a:prstGeom>
        </p:spPr>
      </p:pic>
      <p:pic>
        <p:nvPicPr>
          <p:cNvPr id="57" name="Marcador de posición de imagen 3" descr="Imagen que contiene Interfaz de usuario gráfica&#10;&#10;Descripción generada automáticamente">
            <a:extLst>
              <a:ext uri="{FF2B5EF4-FFF2-40B4-BE49-F238E27FC236}">
                <a16:creationId xmlns:a16="http://schemas.microsoft.com/office/drawing/2014/main" id="{22742A02-7782-443C-B14B-4523803BB2AB}"/>
              </a:ext>
            </a:extLst>
          </p:cNvPr>
          <p:cNvPicPr>
            <a:picLocks noChangeAspect="1"/>
          </p:cNvPicPr>
          <p:nvPr/>
        </p:nvPicPr>
        <p:blipFill>
          <a:blip r:embed="rId6" cstate="print">
            <a:extLst>
              <a:ext uri="{28A0092B-C50C-407E-A947-70E740481C1C}">
                <a14:useLocalDpi xmlns:a14="http://schemas.microsoft.com/office/drawing/2010/main" val="0"/>
              </a:ext>
            </a:extLst>
          </a:blip>
          <a:srcRect l="8301" r="8301"/>
          <a:stretch>
            <a:fillRect/>
          </a:stretch>
        </p:blipFill>
        <p:spPr>
          <a:xfrm>
            <a:off x="8367531" y="4021317"/>
            <a:ext cx="3033384" cy="1909550"/>
          </a:xfrm>
          <a:prstGeom prst="rect">
            <a:avLst/>
          </a:prstGeom>
        </p:spPr>
      </p:pic>
      <p:pic>
        <p:nvPicPr>
          <p:cNvPr id="5" name="Imagen 4">
            <a:extLst>
              <a:ext uri="{FF2B5EF4-FFF2-40B4-BE49-F238E27FC236}">
                <a16:creationId xmlns:a16="http://schemas.microsoft.com/office/drawing/2014/main" id="{2701E8A1-9E72-41F3-A759-8A5BF32FC7D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6" name="Imagen 5" descr="C:\Users\DELL\Desktop\ULEAM SEGUNDO SEMESTRE\Facci.png">
            <a:extLst>
              <a:ext uri="{FF2B5EF4-FFF2-40B4-BE49-F238E27FC236}">
                <a16:creationId xmlns:a16="http://schemas.microsoft.com/office/drawing/2014/main" id="{ED48913F-E662-4046-B502-391D737FFE63}"/>
              </a:ext>
            </a:extLst>
          </p:cNvPr>
          <p:cNvPicPr/>
          <p:nvPr/>
        </p:nvPicPr>
        <p:blipFill rotWithShape="1">
          <a:blip r:embed="rId8">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294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7">
            <a:extLst>
              <a:ext uri="{FF2B5EF4-FFF2-40B4-BE49-F238E27FC236}">
                <a16:creationId xmlns:a16="http://schemas.microsoft.com/office/drawing/2014/main" id="{86EA9DD7-9E0C-4825-B3C6-F544B8DA93C9}"/>
              </a:ext>
            </a:extLst>
          </p:cNvPr>
          <p:cNvPicPr>
            <a:picLocks noChangeAspect="1"/>
          </p:cNvPicPr>
          <p:nvPr/>
        </p:nvPicPr>
        <p:blipFill rotWithShape="1">
          <a:blip r:embed="rId2">
            <a:grayscl/>
            <a:alphaModFix amt="35000"/>
          </a:blip>
          <a:srcRect b="6250"/>
          <a:stretch/>
        </p:blipFill>
        <p:spPr>
          <a:xfrm>
            <a:off x="20" y="10"/>
            <a:ext cx="12191980" cy="6857990"/>
          </a:xfrm>
          <a:prstGeom prst="rect">
            <a:avLst/>
          </a:prstGeom>
        </p:spPr>
      </p:pic>
      <p:graphicFrame>
        <p:nvGraphicFramePr>
          <p:cNvPr id="4" name="Tabla 3">
            <a:extLst>
              <a:ext uri="{FF2B5EF4-FFF2-40B4-BE49-F238E27FC236}">
                <a16:creationId xmlns:a16="http://schemas.microsoft.com/office/drawing/2014/main" id="{3B3F636D-0A38-4F5A-B5F5-298C815802AA}"/>
              </a:ext>
            </a:extLst>
          </p:cNvPr>
          <p:cNvGraphicFramePr>
            <a:graphicFrameLocks noGrp="1"/>
          </p:cNvGraphicFramePr>
          <p:nvPr>
            <p:extLst>
              <p:ext uri="{D42A27DB-BD31-4B8C-83A1-F6EECF244321}">
                <p14:modId xmlns:p14="http://schemas.microsoft.com/office/powerpoint/2010/main" val="808442190"/>
              </p:ext>
            </p:extLst>
          </p:nvPr>
        </p:nvGraphicFramePr>
        <p:xfrm>
          <a:off x="1165336" y="1537469"/>
          <a:ext cx="5268872" cy="3419502"/>
        </p:xfrm>
        <a:graphic>
          <a:graphicData uri="http://schemas.openxmlformats.org/drawingml/2006/table">
            <a:tbl>
              <a:tblPr firstRow="1" firstCol="1" bandRow="1">
                <a:tableStyleId>{9D7B26C5-4107-4FEC-AEDC-1716B250A1EF}</a:tableStyleId>
              </a:tblPr>
              <a:tblGrid>
                <a:gridCol w="2339159">
                  <a:extLst>
                    <a:ext uri="{9D8B030D-6E8A-4147-A177-3AD203B41FA5}">
                      <a16:colId xmlns:a16="http://schemas.microsoft.com/office/drawing/2014/main" val="3672156458"/>
                    </a:ext>
                  </a:extLst>
                </a:gridCol>
                <a:gridCol w="2929713">
                  <a:extLst>
                    <a:ext uri="{9D8B030D-6E8A-4147-A177-3AD203B41FA5}">
                      <a16:colId xmlns:a16="http://schemas.microsoft.com/office/drawing/2014/main" val="1349684118"/>
                    </a:ext>
                  </a:extLst>
                </a:gridCol>
              </a:tblGrid>
              <a:tr h="442079">
                <a:tc gridSpan="2">
                  <a:txBody>
                    <a:bodyPr/>
                    <a:lstStyle/>
                    <a:p>
                      <a:pPr algn="l">
                        <a:lnSpc>
                          <a:spcPct val="115000"/>
                        </a:lnSpc>
                        <a:spcAft>
                          <a:spcPts val="1000"/>
                        </a:spcAft>
                      </a:pPr>
                      <a:r>
                        <a:rPr lang="es-EC" sz="2100" dirty="0">
                          <a:effectLst/>
                        </a:rPr>
                        <a:t>Diseño de la investigación </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s-EC"/>
                    </a:p>
                  </a:txBody>
                  <a:tcPr/>
                </a:tc>
                <a:extLst>
                  <a:ext uri="{0D108BD9-81ED-4DB2-BD59-A6C34878D82A}">
                    <a16:rowId xmlns:a16="http://schemas.microsoft.com/office/drawing/2014/main" val="3561791894"/>
                  </a:ext>
                </a:extLst>
              </a:tr>
              <a:tr h="378977">
                <a:tc gridSpan="2">
                  <a:txBody>
                    <a:bodyPr/>
                    <a:lstStyle/>
                    <a:p>
                      <a:pPr algn="ctr">
                        <a:lnSpc>
                          <a:spcPct val="115000"/>
                        </a:lnSpc>
                        <a:spcAft>
                          <a:spcPts val="1000"/>
                        </a:spcAft>
                      </a:pPr>
                      <a:r>
                        <a:rPr lang="es-EC" sz="2100" b="0" dirty="0">
                          <a:solidFill>
                            <a:schemeClr val="tx1"/>
                          </a:solidFill>
                          <a:effectLst/>
                        </a:rPr>
                        <a:t>Cuanti-cualitativa</a:t>
                      </a:r>
                      <a:endParaRPr lang="es-EC" sz="2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C"/>
                    </a:p>
                  </a:txBody>
                  <a:tcPr/>
                </a:tc>
                <a:extLst>
                  <a:ext uri="{0D108BD9-81ED-4DB2-BD59-A6C34878D82A}">
                    <a16:rowId xmlns:a16="http://schemas.microsoft.com/office/drawing/2014/main" val="4163174920"/>
                  </a:ext>
                </a:extLst>
              </a:tr>
              <a:tr h="378977">
                <a:tc gridSpan="2">
                  <a:txBody>
                    <a:bodyPr/>
                    <a:lstStyle/>
                    <a:p>
                      <a:pPr algn="l">
                        <a:lnSpc>
                          <a:spcPct val="115000"/>
                        </a:lnSpc>
                        <a:spcAft>
                          <a:spcPts val="1000"/>
                        </a:spcAft>
                      </a:pPr>
                      <a:r>
                        <a:rPr lang="es-EC" sz="2100" dirty="0">
                          <a:effectLst/>
                        </a:rPr>
                        <a:t>Modalidad de investigación</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3">
                        <a:lumMod val="20000"/>
                        <a:lumOff val="80000"/>
                      </a:schemeClr>
                    </a:solidFill>
                  </a:tcPr>
                </a:tc>
                <a:tc hMerge="1">
                  <a:txBody>
                    <a:bodyPr/>
                    <a:lstStyle/>
                    <a:p>
                      <a:endParaRPr lang="es-EC"/>
                    </a:p>
                  </a:txBody>
                  <a:tcPr/>
                </a:tc>
                <a:extLst>
                  <a:ext uri="{0D108BD9-81ED-4DB2-BD59-A6C34878D82A}">
                    <a16:rowId xmlns:a16="http://schemas.microsoft.com/office/drawing/2014/main" val="1882098253"/>
                  </a:ext>
                </a:extLst>
              </a:tr>
              <a:tr h="378977">
                <a:tc gridSpan="2">
                  <a:txBody>
                    <a:bodyPr/>
                    <a:lstStyle/>
                    <a:p>
                      <a:pPr algn="ctr">
                        <a:lnSpc>
                          <a:spcPct val="115000"/>
                        </a:lnSpc>
                        <a:spcAft>
                          <a:spcPts val="1000"/>
                        </a:spcAft>
                      </a:pPr>
                      <a:r>
                        <a:rPr lang="es-EC" sz="2100" b="0" dirty="0">
                          <a:solidFill>
                            <a:schemeClr val="tx1"/>
                          </a:solidFill>
                          <a:effectLst/>
                        </a:rPr>
                        <a:t>Proyecto factible</a:t>
                      </a:r>
                      <a:endParaRPr lang="es-EC" sz="2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C"/>
                    </a:p>
                  </a:txBody>
                  <a:tcPr/>
                </a:tc>
                <a:extLst>
                  <a:ext uri="{0D108BD9-81ED-4DB2-BD59-A6C34878D82A}">
                    <a16:rowId xmlns:a16="http://schemas.microsoft.com/office/drawing/2014/main" val="548937516"/>
                  </a:ext>
                </a:extLst>
              </a:tr>
              <a:tr h="378977">
                <a:tc gridSpan="2">
                  <a:txBody>
                    <a:bodyPr/>
                    <a:lstStyle/>
                    <a:p>
                      <a:pPr algn="ctr">
                        <a:lnSpc>
                          <a:spcPct val="115000"/>
                        </a:lnSpc>
                        <a:spcAft>
                          <a:spcPts val="1000"/>
                        </a:spcAft>
                      </a:pPr>
                      <a:r>
                        <a:rPr lang="es-EC" sz="2100" dirty="0">
                          <a:effectLst/>
                        </a:rPr>
                        <a:t>Tipo investigación</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s-EC"/>
                    </a:p>
                  </a:txBody>
                  <a:tcPr/>
                </a:tc>
                <a:extLst>
                  <a:ext uri="{0D108BD9-81ED-4DB2-BD59-A6C34878D82A}">
                    <a16:rowId xmlns:a16="http://schemas.microsoft.com/office/drawing/2014/main" val="3527979660"/>
                  </a:ext>
                </a:extLst>
              </a:tr>
              <a:tr h="364409">
                <a:tc>
                  <a:txBody>
                    <a:bodyPr/>
                    <a:lstStyle/>
                    <a:p>
                      <a:pPr algn="l">
                        <a:lnSpc>
                          <a:spcPct val="150000"/>
                        </a:lnSpc>
                        <a:spcAft>
                          <a:spcPts val="1000"/>
                        </a:spcAft>
                      </a:pPr>
                      <a:r>
                        <a:rPr lang="es-EC" sz="2100" dirty="0">
                          <a:effectLst/>
                        </a:rPr>
                        <a:t>Propósito </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spcAft>
                          <a:spcPts val="1000"/>
                        </a:spcAft>
                      </a:pPr>
                      <a:r>
                        <a:rPr lang="es-EC" sz="2100" dirty="0">
                          <a:effectLst/>
                        </a:rPr>
                        <a:t>Aplicada</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591260"/>
                  </a:ext>
                </a:extLst>
              </a:tr>
              <a:tr h="375225">
                <a:tc>
                  <a:txBody>
                    <a:bodyPr/>
                    <a:lstStyle/>
                    <a:p>
                      <a:pPr algn="l">
                        <a:lnSpc>
                          <a:spcPct val="150000"/>
                        </a:lnSpc>
                        <a:spcAft>
                          <a:spcPts val="1000"/>
                        </a:spcAft>
                      </a:pPr>
                      <a:r>
                        <a:rPr lang="es-EC" sz="2100" dirty="0">
                          <a:effectLst/>
                        </a:rPr>
                        <a:t>Nivel de estudio</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50000"/>
                        </a:lnSpc>
                        <a:spcAft>
                          <a:spcPts val="1000"/>
                        </a:spcAft>
                      </a:pPr>
                      <a:r>
                        <a:rPr lang="es-EC" sz="2100" dirty="0">
                          <a:effectLst/>
                        </a:rPr>
                        <a:t>Descriptiva</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2135921"/>
                  </a:ext>
                </a:extLst>
              </a:tr>
              <a:tr h="603503">
                <a:tc>
                  <a:txBody>
                    <a:bodyPr/>
                    <a:lstStyle/>
                    <a:p>
                      <a:pPr algn="l">
                        <a:lnSpc>
                          <a:spcPct val="150000"/>
                        </a:lnSpc>
                        <a:spcAft>
                          <a:spcPts val="1000"/>
                        </a:spcAft>
                      </a:pPr>
                      <a:r>
                        <a:rPr lang="es-EC" sz="2100" dirty="0">
                          <a:effectLst/>
                        </a:rPr>
                        <a:t>Lugar</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R>
                      <a:noFill/>
                    </a:lnR>
                    <a:lnT w="12700" cap="flat" cmpd="sng" algn="ctr">
                      <a:solidFill>
                        <a:schemeClr val="tx1"/>
                      </a:solidFill>
                      <a:prstDash val="solid"/>
                      <a:round/>
                      <a:headEnd type="none" w="med" len="med"/>
                      <a:tailEnd type="none" w="med" len="med"/>
                    </a:lnT>
                    <a:noFill/>
                  </a:tcPr>
                </a:tc>
                <a:tc>
                  <a:txBody>
                    <a:bodyPr/>
                    <a:lstStyle/>
                    <a:p>
                      <a:pPr algn="l">
                        <a:lnSpc>
                          <a:spcPct val="150000"/>
                        </a:lnSpc>
                        <a:spcAft>
                          <a:spcPts val="1000"/>
                        </a:spcAft>
                      </a:pPr>
                      <a:r>
                        <a:rPr lang="es-EC" sz="2100" dirty="0">
                          <a:effectLst/>
                        </a:rPr>
                        <a:t>Bibliográfica y de Campo</a:t>
                      </a:r>
                      <a:endParaRPr lang="es-EC"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5142774"/>
                  </a:ext>
                </a:extLst>
              </a:tr>
            </a:tbl>
          </a:graphicData>
        </a:graphic>
      </p:graphicFrame>
      <p:sp>
        <p:nvSpPr>
          <p:cNvPr id="23" name="TextBox 9">
            <a:extLst>
              <a:ext uri="{FF2B5EF4-FFF2-40B4-BE49-F238E27FC236}">
                <a16:creationId xmlns:a16="http://schemas.microsoft.com/office/drawing/2014/main" id="{5CAFA78E-F436-48D7-AD94-AA05545F4762}"/>
              </a:ext>
            </a:extLst>
          </p:cNvPr>
          <p:cNvSpPr txBox="1"/>
          <p:nvPr/>
        </p:nvSpPr>
        <p:spPr>
          <a:xfrm>
            <a:off x="6312004" y="1312443"/>
            <a:ext cx="5531587" cy="584775"/>
          </a:xfrm>
          <a:prstGeom prst="rect">
            <a:avLst/>
          </a:prstGeom>
          <a:noFill/>
        </p:spPr>
        <p:txBody>
          <a:bodyPr wrap="square" rtlCol="0" anchor="ctr">
            <a:spAutoFit/>
          </a:bodyPr>
          <a:lstStyle/>
          <a:p>
            <a:pPr algn="r"/>
            <a:r>
              <a:rPr lang="en-US" altLang="ko-KR" sz="3200" b="1" dirty="0">
                <a:cs typeface="Arial" pitchFamily="34" charset="0"/>
              </a:rPr>
              <a:t>Población y </a:t>
            </a:r>
            <a:r>
              <a:rPr lang="en-US" altLang="ko-KR" sz="3200" b="1" dirty="0" err="1">
                <a:cs typeface="Arial" pitchFamily="34" charset="0"/>
              </a:rPr>
              <a:t>Muestra</a:t>
            </a:r>
            <a:endParaRPr lang="ko-KR" altLang="en-US" sz="3200" b="1" dirty="0">
              <a:cs typeface="Arial" pitchFamily="34" charset="0"/>
            </a:endParaRPr>
          </a:p>
        </p:txBody>
      </p:sp>
      <p:graphicFrame>
        <p:nvGraphicFramePr>
          <p:cNvPr id="24" name="Tabla 23">
            <a:extLst>
              <a:ext uri="{FF2B5EF4-FFF2-40B4-BE49-F238E27FC236}">
                <a16:creationId xmlns:a16="http://schemas.microsoft.com/office/drawing/2014/main" id="{84DAC9DC-81D9-4D52-9D41-2646ADB18182}"/>
              </a:ext>
            </a:extLst>
          </p:cNvPr>
          <p:cNvGraphicFramePr>
            <a:graphicFrameLocks noGrp="1"/>
          </p:cNvGraphicFramePr>
          <p:nvPr>
            <p:extLst>
              <p:ext uri="{D42A27DB-BD31-4B8C-83A1-F6EECF244321}">
                <p14:modId xmlns:p14="http://schemas.microsoft.com/office/powerpoint/2010/main" val="170974741"/>
              </p:ext>
            </p:extLst>
          </p:nvPr>
        </p:nvGraphicFramePr>
        <p:xfrm>
          <a:off x="7104185" y="1897218"/>
          <a:ext cx="4739406" cy="2099247"/>
        </p:xfrm>
        <a:graphic>
          <a:graphicData uri="http://schemas.openxmlformats.org/drawingml/2006/table">
            <a:tbl>
              <a:tblPr firstRow="1" firstCol="1" bandRow="1">
                <a:tableStyleId>{9D7B26C5-4107-4FEC-AEDC-1716B250A1EF}</a:tableStyleId>
              </a:tblPr>
              <a:tblGrid>
                <a:gridCol w="3035278">
                  <a:extLst>
                    <a:ext uri="{9D8B030D-6E8A-4147-A177-3AD203B41FA5}">
                      <a16:colId xmlns:a16="http://schemas.microsoft.com/office/drawing/2014/main" val="387958500"/>
                    </a:ext>
                  </a:extLst>
                </a:gridCol>
                <a:gridCol w="1704128">
                  <a:extLst>
                    <a:ext uri="{9D8B030D-6E8A-4147-A177-3AD203B41FA5}">
                      <a16:colId xmlns:a16="http://schemas.microsoft.com/office/drawing/2014/main" val="695641082"/>
                    </a:ext>
                  </a:extLst>
                </a:gridCol>
              </a:tblGrid>
              <a:tr h="191621">
                <a:tc>
                  <a:txBody>
                    <a:bodyPr/>
                    <a:lstStyle/>
                    <a:p>
                      <a:pPr algn="l">
                        <a:lnSpc>
                          <a:spcPct val="200000"/>
                        </a:lnSpc>
                        <a:spcAft>
                          <a:spcPts val="1000"/>
                        </a:spcAft>
                      </a:pPr>
                      <a:r>
                        <a:rPr lang="es-EC" sz="1900" dirty="0">
                          <a:effectLst/>
                        </a:rPr>
                        <a:t>Descripción</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solidFill>
                      <a:schemeClr val="accent3">
                        <a:lumMod val="20000"/>
                        <a:lumOff val="80000"/>
                      </a:schemeClr>
                    </a:solidFill>
                  </a:tcPr>
                </a:tc>
                <a:tc>
                  <a:txBody>
                    <a:bodyPr/>
                    <a:lstStyle/>
                    <a:p>
                      <a:pPr algn="l">
                        <a:lnSpc>
                          <a:spcPct val="200000"/>
                        </a:lnSpc>
                        <a:spcAft>
                          <a:spcPts val="1000"/>
                        </a:spcAft>
                      </a:pPr>
                      <a:r>
                        <a:rPr lang="es-EC" sz="1900" dirty="0">
                          <a:effectLst/>
                        </a:rPr>
                        <a:t>Cantidad</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solidFill>
                      <a:schemeClr val="accent3">
                        <a:lumMod val="20000"/>
                        <a:lumOff val="80000"/>
                      </a:schemeClr>
                    </a:solidFill>
                  </a:tcPr>
                </a:tc>
                <a:extLst>
                  <a:ext uri="{0D108BD9-81ED-4DB2-BD59-A6C34878D82A}">
                    <a16:rowId xmlns:a16="http://schemas.microsoft.com/office/drawing/2014/main" val="1798359974"/>
                  </a:ext>
                </a:extLst>
              </a:tr>
              <a:tr h="908484">
                <a:tc>
                  <a:txBody>
                    <a:bodyPr/>
                    <a:lstStyle/>
                    <a:p>
                      <a:pPr algn="l">
                        <a:lnSpc>
                          <a:spcPct val="115000"/>
                        </a:lnSpc>
                        <a:spcAft>
                          <a:spcPts val="1000"/>
                        </a:spcAft>
                      </a:pPr>
                      <a:r>
                        <a:rPr lang="es-EC" sz="1900" dirty="0">
                          <a:effectLst/>
                        </a:rPr>
                        <a:t>Docentes encargados del aula de electrónicas y digitales.</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1000"/>
                        </a:spcAft>
                      </a:pPr>
                      <a:r>
                        <a:rPr lang="es-EC" sz="1900" dirty="0">
                          <a:effectLst/>
                        </a:rPr>
                        <a:t>4</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noFill/>
                  </a:tcPr>
                </a:tc>
                <a:extLst>
                  <a:ext uri="{0D108BD9-81ED-4DB2-BD59-A6C34878D82A}">
                    <a16:rowId xmlns:a16="http://schemas.microsoft.com/office/drawing/2014/main" val="3599810166"/>
                  </a:ext>
                </a:extLst>
              </a:tr>
              <a:tr h="289932">
                <a:tc>
                  <a:txBody>
                    <a:bodyPr/>
                    <a:lstStyle/>
                    <a:p>
                      <a:pPr algn="l">
                        <a:lnSpc>
                          <a:spcPct val="115000"/>
                        </a:lnSpc>
                        <a:spcAft>
                          <a:spcPts val="1000"/>
                        </a:spcAft>
                      </a:pPr>
                      <a:r>
                        <a:rPr lang="es-EC" sz="1900" dirty="0">
                          <a:effectLst/>
                        </a:rPr>
                        <a:t>Personas comunes </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1000"/>
                        </a:spcAft>
                      </a:pPr>
                      <a:r>
                        <a:rPr lang="es-EC" sz="1900" dirty="0">
                          <a:effectLst/>
                        </a:rPr>
                        <a:t>30</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noFill/>
                  </a:tcPr>
                </a:tc>
                <a:extLst>
                  <a:ext uri="{0D108BD9-81ED-4DB2-BD59-A6C34878D82A}">
                    <a16:rowId xmlns:a16="http://schemas.microsoft.com/office/drawing/2014/main" val="519455785"/>
                  </a:ext>
                </a:extLst>
              </a:tr>
              <a:tr h="289932">
                <a:tc>
                  <a:txBody>
                    <a:bodyPr/>
                    <a:lstStyle/>
                    <a:p>
                      <a:pPr algn="l">
                        <a:lnSpc>
                          <a:spcPct val="115000"/>
                        </a:lnSpc>
                        <a:spcAft>
                          <a:spcPts val="1000"/>
                        </a:spcAft>
                      </a:pPr>
                      <a:r>
                        <a:rPr lang="es-EC" sz="1900" dirty="0">
                          <a:effectLst/>
                        </a:rPr>
                        <a:t>TOTAL</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T w="12700" cap="flat" cmpd="sng" algn="ctr">
                      <a:solidFill>
                        <a:schemeClr val="tx1"/>
                      </a:solidFill>
                      <a:prstDash val="solid"/>
                      <a:round/>
                      <a:headEnd type="none" w="med" len="med"/>
                      <a:tailEnd type="none" w="med" len="med"/>
                    </a:lnT>
                    <a:noFill/>
                  </a:tcPr>
                </a:tc>
                <a:tc>
                  <a:txBody>
                    <a:bodyPr/>
                    <a:lstStyle/>
                    <a:p>
                      <a:pPr algn="l">
                        <a:lnSpc>
                          <a:spcPct val="115000"/>
                        </a:lnSpc>
                        <a:spcAft>
                          <a:spcPts val="1000"/>
                        </a:spcAft>
                        <a:tabLst>
                          <a:tab pos="790575" algn="l"/>
                          <a:tab pos="1332865" algn="ctr"/>
                        </a:tabLst>
                      </a:pPr>
                      <a:r>
                        <a:rPr lang="es-EC" sz="1900" dirty="0">
                          <a:effectLst/>
                        </a:rPr>
                        <a:t>34</a:t>
                      </a:r>
                      <a:endParaRPr lang="es-EC" sz="1600" dirty="0">
                        <a:solidFill>
                          <a:srgbClr val="31849B"/>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noFill/>
                  </a:tcPr>
                </a:tc>
                <a:extLst>
                  <a:ext uri="{0D108BD9-81ED-4DB2-BD59-A6C34878D82A}">
                    <a16:rowId xmlns:a16="http://schemas.microsoft.com/office/drawing/2014/main" val="2363878205"/>
                  </a:ext>
                </a:extLst>
              </a:tr>
            </a:tbl>
          </a:graphicData>
        </a:graphic>
      </p:graphicFrame>
      <p:grpSp>
        <p:nvGrpSpPr>
          <p:cNvPr id="25" name="Grupo 24">
            <a:extLst>
              <a:ext uri="{FF2B5EF4-FFF2-40B4-BE49-F238E27FC236}">
                <a16:creationId xmlns:a16="http://schemas.microsoft.com/office/drawing/2014/main" id="{6A2B62ED-517F-408F-9A18-80DE7E0C5155}"/>
              </a:ext>
            </a:extLst>
          </p:cNvPr>
          <p:cNvGrpSpPr/>
          <p:nvPr/>
        </p:nvGrpSpPr>
        <p:grpSpPr>
          <a:xfrm>
            <a:off x="2527456" y="5621182"/>
            <a:ext cx="1920213" cy="807352"/>
            <a:chOff x="698520" y="1436849"/>
            <a:chExt cx="2081335" cy="605514"/>
          </a:xfrm>
        </p:grpSpPr>
        <p:sp>
          <p:nvSpPr>
            <p:cNvPr id="26" name="Rectángulo: esquinas redondeadas 25">
              <a:extLst>
                <a:ext uri="{FF2B5EF4-FFF2-40B4-BE49-F238E27FC236}">
                  <a16:creationId xmlns:a16="http://schemas.microsoft.com/office/drawing/2014/main" id="{B45D246C-C2A5-4BE9-809F-2DC71C66A0B2}"/>
                </a:ext>
              </a:extLst>
            </p:cNvPr>
            <p:cNvSpPr/>
            <p:nvPr/>
          </p:nvSpPr>
          <p:spPr>
            <a:xfrm>
              <a:off x="698520" y="1436849"/>
              <a:ext cx="2081335" cy="605514"/>
            </a:xfrm>
            <a:prstGeom prst="roundRect">
              <a:avLst>
                <a:gd name="adj" fmla="val 10000"/>
              </a:avLst>
            </a:prstGeom>
          </p:spPr>
          <p:style>
            <a:lnRef idx="2">
              <a:schemeClr val="accent6">
                <a:shade val="50000"/>
              </a:schemeClr>
            </a:lnRef>
            <a:fillRef idx="1">
              <a:schemeClr val="accent6"/>
            </a:fillRef>
            <a:effectRef idx="0">
              <a:schemeClr val="accent6"/>
            </a:effectRef>
            <a:fontRef idx="minor">
              <a:schemeClr val="lt1"/>
            </a:fontRef>
          </p:style>
        </p:sp>
        <p:sp>
          <p:nvSpPr>
            <p:cNvPr id="27" name="Rectángulo: esquinas redondeadas 4">
              <a:extLst>
                <a:ext uri="{FF2B5EF4-FFF2-40B4-BE49-F238E27FC236}">
                  <a16:creationId xmlns:a16="http://schemas.microsoft.com/office/drawing/2014/main" id="{D7B307DE-EEC0-4E24-B8A0-64083CA40A42}"/>
                </a:ext>
              </a:extLst>
            </p:cNvPr>
            <p:cNvSpPr txBox="1"/>
            <p:nvPr/>
          </p:nvSpPr>
          <p:spPr>
            <a:xfrm>
              <a:off x="716255" y="1454584"/>
              <a:ext cx="2045865" cy="57004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45720" tIns="30480" rIns="45720" bIns="30480" numCol="1" spcCol="1270" anchor="ctr" anchorCtr="0">
              <a:noAutofit/>
            </a:bodyPr>
            <a:lstStyle/>
            <a:p>
              <a:pPr algn="ctr" defTabSz="1066773">
                <a:lnSpc>
                  <a:spcPct val="90000"/>
                </a:lnSpc>
                <a:spcBef>
                  <a:spcPct val="0"/>
                </a:spcBef>
                <a:spcAft>
                  <a:spcPct val="35000"/>
                </a:spcAft>
              </a:pPr>
              <a:r>
                <a:rPr lang="es-EC" sz="2400" dirty="0"/>
                <a:t>Encuestas</a:t>
              </a:r>
            </a:p>
          </p:txBody>
        </p:sp>
      </p:grpSp>
      <p:grpSp>
        <p:nvGrpSpPr>
          <p:cNvPr id="28" name="Grupo 27">
            <a:extLst>
              <a:ext uri="{FF2B5EF4-FFF2-40B4-BE49-F238E27FC236}">
                <a16:creationId xmlns:a16="http://schemas.microsoft.com/office/drawing/2014/main" id="{48ACD3C4-2A92-4EDF-8BA9-AE3C5F056A4E}"/>
              </a:ext>
            </a:extLst>
          </p:cNvPr>
          <p:cNvGrpSpPr/>
          <p:nvPr/>
        </p:nvGrpSpPr>
        <p:grpSpPr>
          <a:xfrm>
            <a:off x="9473888" y="5572887"/>
            <a:ext cx="1920213" cy="903941"/>
            <a:chOff x="779794" y="936253"/>
            <a:chExt cx="2330340" cy="677956"/>
          </a:xfrm>
        </p:grpSpPr>
        <p:sp>
          <p:nvSpPr>
            <p:cNvPr id="29" name="Rectángulo: esquinas redondeadas 28">
              <a:extLst>
                <a:ext uri="{FF2B5EF4-FFF2-40B4-BE49-F238E27FC236}">
                  <a16:creationId xmlns:a16="http://schemas.microsoft.com/office/drawing/2014/main" id="{F08E7134-96BA-4990-903E-5D38553671E1}"/>
                </a:ext>
              </a:extLst>
            </p:cNvPr>
            <p:cNvSpPr/>
            <p:nvPr/>
          </p:nvSpPr>
          <p:spPr>
            <a:xfrm>
              <a:off x="779794" y="936253"/>
              <a:ext cx="2330340" cy="677956"/>
            </a:xfrm>
            <a:prstGeom prst="roundRect">
              <a:avLst>
                <a:gd name="adj" fmla="val 10000"/>
              </a:avLst>
            </a:prstGeom>
          </p:spPr>
          <p:style>
            <a:lnRef idx="2">
              <a:schemeClr val="accent3">
                <a:shade val="50000"/>
              </a:schemeClr>
            </a:lnRef>
            <a:fillRef idx="1">
              <a:schemeClr val="accent3"/>
            </a:fillRef>
            <a:effectRef idx="0">
              <a:schemeClr val="accent3"/>
            </a:effectRef>
            <a:fontRef idx="minor">
              <a:schemeClr val="lt1"/>
            </a:fontRef>
          </p:style>
        </p:sp>
        <p:sp>
          <p:nvSpPr>
            <p:cNvPr id="30" name="Rectángulo: esquinas redondeadas 4">
              <a:extLst>
                <a:ext uri="{FF2B5EF4-FFF2-40B4-BE49-F238E27FC236}">
                  <a16:creationId xmlns:a16="http://schemas.microsoft.com/office/drawing/2014/main" id="{F362D612-D1F3-4044-A561-8AC056720B62}"/>
                </a:ext>
              </a:extLst>
            </p:cNvPr>
            <p:cNvSpPr txBox="1"/>
            <p:nvPr/>
          </p:nvSpPr>
          <p:spPr>
            <a:xfrm>
              <a:off x="799651" y="956110"/>
              <a:ext cx="2290626" cy="6382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45720" tIns="30480" rIns="45720" bIns="30480" numCol="1" spcCol="1270" anchor="ctr" anchorCtr="0">
              <a:noAutofit/>
            </a:bodyPr>
            <a:lstStyle/>
            <a:p>
              <a:pPr algn="ctr" defTabSz="1066773">
                <a:lnSpc>
                  <a:spcPct val="90000"/>
                </a:lnSpc>
                <a:spcBef>
                  <a:spcPct val="0"/>
                </a:spcBef>
                <a:spcAft>
                  <a:spcPct val="35000"/>
                </a:spcAft>
              </a:pPr>
              <a:r>
                <a:rPr lang="es-EC" sz="2400" dirty="0"/>
                <a:t>Entrevistas</a:t>
              </a:r>
            </a:p>
          </p:txBody>
        </p:sp>
      </p:grpSp>
      <p:sp>
        <p:nvSpPr>
          <p:cNvPr id="32" name="TextBox 9">
            <a:extLst>
              <a:ext uri="{FF2B5EF4-FFF2-40B4-BE49-F238E27FC236}">
                <a16:creationId xmlns:a16="http://schemas.microsoft.com/office/drawing/2014/main" id="{CE13FDDE-C658-4A69-84E9-7E07F249F078}"/>
              </a:ext>
            </a:extLst>
          </p:cNvPr>
          <p:cNvSpPr txBox="1"/>
          <p:nvPr/>
        </p:nvSpPr>
        <p:spPr>
          <a:xfrm>
            <a:off x="478630" y="5732471"/>
            <a:ext cx="1920213" cy="584775"/>
          </a:xfrm>
          <a:prstGeom prst="rect">
            <a:avLst/>
          </a:prstGeom>
          <a:noFill/>
        </p:spPr>
        <p:txBody>
          <a:bodyPr wrap="square" rtlCol="0" anchor="ctr">
            <a:spAutoFit/>
          </a:bodyPr>
          <a:lstStyle/>
          <a:p>
            <a:pPr algn="r"/>
            <a:r>
              <a:rPr lang="en-US" altLang="ko-KR" sz="3200" b="1" dirty="0">
                <a:cs typeface="Arial" pitchFamily="34" charset="0"/>
              </a:rPr>
              <a:t>Técnica</a:t>
            </a:r>
            <a:endParaRPr lang="ko-KR" altLang="en-US" sz="3200" b="1" dirty="0">
              <a:cs typeface="Arial" pitchFamily="34" charset="0"/>
            </a:endParaRPr>
          </a:p>
        </p:txBody>
      </p:sp>
      <p:sp>
        <p:nvSpPr>
          <p:cNvPr id="33" name="TextBox 9">
            <a:extLst>
              <a:ext uri="{FF2B5EF4-FFF2-40B4-BE49-F238E27FC236}">
                <a16:creationId xmlns:a16="http://schemas.microsoft.com/office/drawing/2014/main" id="{CBC1FC4A-1E64-452A-9AF6-133A8A105634}"/>
              </a:ext>
            </a:extLst>
          </p:cNvPr>
          <p:cNvSpPr txBox="1"/>
          <p:nvPr/>
        </p:nvSpPr>
        <p:spPr>
          <a:xfrm>
            <a:off x="6637100" y="5736155"/>
            <a:ext cx="2669784" cy="584775"/>
          </a:xfrm>
          <a:prstGeom prst="rect">
            <a:avLst/>
          </a:prstGeom>
          <a:noFill/>
        </p:spPr>
        <p:txBody>
          <a:bodyPr wrap="square" rtlCol="0" anchor="ctr">
            <a:spAutoFit/>
          </a:bodyPr>
          <a:lstStyle/>
          <a:p>
            <a:pPr algn="r"/>
            <a:r>
              <a:rPr lang="en-US" altLang="ko-KR" sz="3200" b="1" dirty="0" err="1">
                <a:cs typeface="Arial" pitchFamily="34" charset="0"/>
              </a:rPr>
              <a:t>Instrumento</a:t>
            </a:r>
            <a:endParaRPr lang="ko-KR" altLang="en-US" sz="3200" b="1" dirty="0">
              <a:cs typeface="Arial" pitchFamily="34" charset="0"/>
            </a:endParaRPr>
          </a:p>
        </p:txBody>
      </p:sp>
      <p:pic>
        <p:nvPicPr>
          <p:cNvPr id="14" name="Imagen 13">
            <a:extLst>
              <a:ext uri="{FF2B5EF4-FFF2-40B4-BE49-F238E27FC236}">
                <a16:creationId xmlns:a16="http://schemas.microsoft.com/office/drawing/2014/main" id="{BBACCD25-2710-4220-B4FD-80F6B97F34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5" t="31277" r="60381" b="32040"/>
          <a:stretch/>
        </p:blipFill>
        <p:spPr>
          <a:xfrm>
            <a:off x="478630" y="548749"/>
            <a:ext cx="895351" cy="815927"/>
          </a:xfrm>
          <a:prstGeom prst="rect">
            <a:avLst/>
          </a:prstGeom>
        </p:spPr>
      </p:pic>
      <p:pic>
        <p:nvPicPr>
          <p:cNvPr id="15" name="Imagen 14" descr="C:\Users\DELL\Desktop\ULEAM SEGUNDO SEMESTRE\Facci.png">
            <a:extLst>
              <a:ext uri="{FF2B5EF4-FFF2-40B4-BE49-F238E27FC236}">
                <a16:creationId xmlns:a16="http://schemas.microsoft.com/office/drawing/2014/main" id="{3FA069A1-1FCD-42AD-AC06-B573CA2CE238}"/>
              </a:ext>
            </a:extLst>
          </p:cNvPr>
          <p:cNvPicPr/>
          <p:nvPr/>
        </p:nvPicPr>
        <p:blipFill rotWithShape="1">
          <a:blip r:embed="rId4">
            <a:extLst>
              <a:ext uri="{28A0092B-C50C-407E-A947-70E740481C1C}">
                <a14:useLocalDpi xmlns:a14="http://schemas.microsoft.com/office/drawing/2010/main" val="0"/>
              </a:ext>
            </a:extLst>
          </a:blip>
          <a:srcRect l="62625" t="1" r="10646" b="-13190"/>
          <a:stretch/>
        </p:blipFill>
        <p:spPr bwMode="auto">
          <a:xfrm>
            <a:off x="11102929" y="636475"/>
            <a:ext cx="740662" cy="676806"/>
          </a:xfrm>
          <a:prstGeom prst="rect">
            <a:avLst/>
          </a:prstGeom>
          <a:noFill/>
          <a:ln>
            <a:noFill/>
          </a:ln>
          <a:extLst>
            <a:ext uri="{53640926-AAD7-44D8-BBD7-CCE9431645EC}">
              <a14:shadowObscured xmlns:a14="http://schemas.microsoft.com/office/drawing/2010/main"/>
            </a:ext>
          </a:extLst>
        </p:spPr>
      </p:pic>
      <p:sp>
        <p:nvSpPr>
          <p:cNvPr id="16" name="Title 1">
            <a:extLst>
              <a:ext uri="{FF2B5EF4-FFF2-40B4-BE49-F238E27FC236}">
                <a16:creationId xmlns:a16="http://schemas.microsoft.com/office/drawing/2014/main" id="{AB5894CD-78E0-43F4-A13E-A24F8E35D2D1}"/>
              </a:ext>
            </a:extLst>
          </p:cNvPr>
          <p:cNvSpPr txBox="1">
            <a:spLocks/>
          </p:cNvSpPr>
          <p:nvPr/>
        </p:nvSpPr>
        <p:spPr>
          <a:xfrm>
            <a:off x="1358831" y="649742"/>
            <a:ext cx="9078391" cy="64084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10000"/>
              </a:lnSpc>
              <a:buNone/>
            </a:pPr>
            <a:r>
              <a:rPr lang="en-US" altLang="ko-KR" sz="3600" b="1" dirty="0" err="1">
                <a:solidFill>
                  <a:schemeClr val="tx1"/>
                </a:solidFill>
              </a:rPr>
              <a:t>Métodología</a:t>
            </a:r>
            <a:r>
              <a:rPr lang="en-US" altLang="ko-KR" sz="3600" b="1" dirty="0">
                <a:solidFill>
                  <a:schemeClr val="tx1"/>
                </a:solidFill>
              </a:rPr>
              <a:t> </a:t>
            </a:r>
            <a:r>
              <a:rPr lang="en-US" altLang="ko-KR" sz="3600" b="1" dirty="0" err="1">
                <a:solidFill>
                  <a:schemeClr val="tx1"/>
                </a:solidFill>
              </a:rPr>
              <a:t>Investigación</a:t>
            </a:r>
            <a:endParaRPr lang="en-US" altLang="ko-KR" sz="2400" b="1" dirty="0">
              <a:solidFill>
                <a:schemeClr val="tx1"/>
              </a:solidFill>
              <a:latin typeface="+mj-lt"/>
              <a:cs typeface="Arial" pitchFamily="34" charset="0"/>
            </a:endParaRPr>
          </a:p>
        </p:txBody>
      </p:sp>
    </p:spTree>
    <p:extLst>
      <p:ext uri="{BB962C8B-B14F-4D97-AF65-F5344CB8AC3E}">
        <p14:creationId xmlns:p14="http://schemas.microsoft.com/office/powerpoint/2010/main" val="3809171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Mano de una persona&#10;&#10;Descripción generada automáticamente con confianza media">
            <a:extLst>
              <a:ext uri="{FF2B5EF4-FFF2-40B4-BE49-F238E27FC236}">
                <a16:creationId xmlns:a16="http://schemas.microsoft.com/office/drawing/2014/main" id="{F8839A14-78BF-4558-9434-5A5FB59ECE2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487" b="2487"/>
          <a:stretch>
            <a:fillRect/>
          </a:stretch>
        </p:blipFill>
        <p:spPr>
          <a:xfrm>
            <a:off x="-14817" y="0"/>
            <a:ext cx="12192001" cy="6858000"/>
          </a:xfrm>
        </p:spPr>
      </p:pic>
      <p:grpSp>
        <p:nvGrpSpPr>
          <p:cNvPr id="4" name="Group 3"/>
          <p:cNvGrpSpPr/>
          <p:nvPr/>
        </p:nvGrpSpPr>
        <p:grpSpPr>
          <a:xfrm rot="5400000">
            <a:off x="781287"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rgbClr val="A0C458"/>
                </a:solidFil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0" name="Text Placeholder 13">
            <a:extLst>
              <a:ext uri="{FF2B5EF4-FFF2-40B4-BE49-F238E27FC236}">
                <a16:creationId xmlns:a16="http://schemas.microsoft.com/office/drawing/2014/main" id="{69ED109F-5E68-4555-83A9-DB653875CF73}"/>
              </a:ext>
            </a:extLst>
          </p:cNvPr>
          <p:cNvSpPr txBox="1">
            <a:spLocks/>
          </p:cNvSpPr>
          <p:nvPr/>
        </p:nvSpPr>
        <p:spPr>
          <a:xfrm>
            <a:off x="1575534" y="4253357"/>
            <a:ext cx="8554173" cy="1922360"/>
          </a:xfrm>
          <a:custGeom>
            <a:avLst/>
            <a:gdLst>
              <a:gd name="connsiteX0" fmla="*/ 0 w 8554173"/>
              <a:gd name="connsiteY0" fmla="*/ 0 h 1922360"/>
              <a:gd name="connsiteX1" fmla="*/ 8554173 w 8554173"/>
              <a:gd name="connsiteY1" fmla="*/ 0 h 1922360"/>
              <a:gd name="connsiteX2" fmla="*/ 8554173 w 8554173"/>
              <a:gd name="connsiteY2" fmla="*/ 1922360 h 1922360"/>
              <a:gd name="connsiteX3" fmla="*/ 0 w 8554173"/>
              <a:gd name="connsiteY3" fmla="*/ 1922360 h 1922360"/>
              <a:gd name="connsiteX4" fmla="*/ 0 w 8554173"/>
              <a:gd name="connsiteY4" fmla="*/ 0 h 192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173" h="1922360" fill="none" extrusionOk="0">
                <a:moveTo>
                  <a:pt x="0" y="0"/>
                </a:moveTo>
                <a:cubicBezTo>
                  <a:pt x="2936473" y="-68477"/>
                  <a:pt x="5478821" y="-47607"/>
                  <a:pt x="8554173" y="0"/>
                </a:cubicBezTo>
                <a:cubicBezTo>
                  <a:pt x="8647962" y="529543"/>
                  <a:pt x="8547036" y="1519762"/>
                  <a:pt x="8554173" y="1922360"/>
                </a:cubicBezTo>
                <a:cubicBezTo>
                  <a:pt x="6499098" y="1881711"/>
                  <a:pt x="1982616" y="2067370"/>
                  <a:pt x="0" y="1922360"/>
                </a:cubicBezTo>
                <a:cubicBezTo>
                  <a:pt x="-161632" y="1695261"/>
                  <a:pt x="-47146" y="557454"/>
                  <a:pt x="0" y="0"/>
                </a:cubicBezTo>
                <a:close/>
              </a:path>
              <a:path w="8554173" h="1922360" stroke="0" extrusionOk="0">
                <a:moveTo>
                  <a:pt x="0" y="0"/>
                </a:moveTo>
                <a:cubicBezTo>
                  <a:pt x="4218340" y="-46910"/>
                  <a:pt x="4976970" y="-64144"/>
                  <a:pt x="8554173" y="0"/>
                </a:cubicBezTo>
                <a:cubicBezTo>
                  <a:pt x="8522958" y="878022"/>
                  <a:pt x="8479524" y="1580718"/>
                  <a:pt x="8554173" y="1922360"/>
                </a:cubicBezTo>
                <a:cubicBezTo>
                  <a:pt x="7506943" y="1854668"/>
                  <a:pt x="1017380" y="1772802"/>
                  <a:pt x="0" y="1922360"/>
                </a:cubicBezTo>
                <a:cubicBezTo>
                  <a:pt x="-167159" y="1590117"/>
                  <a:pt x="-122865" y="513428"/>
                  <a:pt x="0" y="0"/>
                </a:cubicBezTo>
                <a:close/>
              </a:path>
            </a:pathLst>
          </a:custGeom>
          <a:solidFill>
            <a:schemeClr val="tx1">
              <a:lumMod val="95000"/>
              <a:lumOff val="5000"/>
              <a:alpha val="36000"/>
            </a:schemeClr>
          </a:solidFill>
          <a:ln w="28575">
            <a:solidFill>
              <a:schemeClr val="bg1"/>
            </a:solidFill>
            <a:extLst>
              <a:ext uri="{C807C97D-BFC1-408E-A445-0C87EB9F89A2}">
                <ask:lineSketchStyleProps xmlns:ask="http://schemas.microsoft.com/office/drawing/2018/sketchyshapes" sd="1837454777">
                  <a:prstGeom prst="rect">
                    <a:avLst/>
                  </a:prstGeom>
                  <ask:type>
                    <ask:lineSketchCurved/>
                  </ask:type>
                </ask:lineSketchStyleProps>
              </a:ext>
            </a:extLst>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800" b="1" dirty="0">
                <a:solidFill>
                  <a:schemeClr val="bg1"/>
                </a:solidFill>
                <a:latin typeface="+mj-lt"/>
                <a:cs typeface="Arial" pitchFamily="34" charset="0"/>
              </a:rPr>
              <a:t>Metodología de la       </a:t>
            </a:r>
            <a:r>
              <a:rPr lang="en-US" altLang="ko-KR" sz="4800" b="1" dirty="0" err="1">
                <a:solidFill>
                  <a:schemeClr val="bg1"/>
                </a:solidFill>
                <a:latin typeface="+mj-lt"/>
                <a:cs typeface="Arial" pitchFamily="34" charset="0"/>
              </a:rPr>
              <a:t>Propuesta</a:t>
            </a:r>
            <a:r>
              <a:rPr lang="en-US" altLang="ko-KR" sz="4800" b="1" dirty="0">
                <a:solidFill>
                  <a:schemeClr val="bg1"/>
                </a:solidFill>
                <a:latin typeface="+mj-lt"/>
                <a:cs typeface="Arial" pitchFamily="34" charset="0"/>
              </a:rPr>
              <a:t> </a:t>
            </a:r>
            <a:r>
              <a:rPr lang="en-US" altLang="ko-KR" sz="4800" b="1" dirty="0" err="1">
                <a:solidFill>
                  <a:schemeClr val="bg1"/>
                </a:solidFill>
                <a:latin typeface="+mj-lt"/>
                <a:cs typeface="Arial" pitchFamily="34" charset="0"/>
              </a:rPr>
              <a:t>Tecnológica</a:t>
            </a:r>
            <a:endParaRPr lang="en-US" altLang="ko-KR" sz="4800" b="1" dirty="0">
              <a:solidFill>
                <a:schemeClr val="bg1"/>
              </a:solidFill>
              <a:latin typeface="+mj-lt"/>
              <a:cs typeface="Arial" pitchFamily="34" charset="0"/>
            </a:endParaRPr>
          </a:p>
        </p:txBody>
      </p:sp>
    </p:spTree>
    <p:extLst>
      <p:ext uri="{BB962C8B-B14F-4D97-AF65-F5344CB8AC3E}">
        <p14:creationId xmlns:p14="http://schemas.microsoft.com/office/powerpoint/2010/main" val="3932306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2.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TM03457464[[fn=Dividendo]]</Template>
  <TotalTime>201</TotalTime>
  <Words>1032</Words>
  <Application>Microsoft Office PowerPoint</Application>
  <PresentationFormat>Panorámica</PresentationFormat>
  <Paragraphs>240</Paragraphs>
  <Slides>30</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Gill Sans MT</vt:lpstr>
      <vt:lpstr>Wingdings 2</vt:lpstr>
      <vt:lpstr>Dividendo</vt:lpstr>
      <vt:lpstr>Presentación de PowerPoint</vt:lpstr>
      <vt:lpstr>Presentación de PowerPoint</vt:lpstr>
      <vt:lpstr>IvioT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Thalya Ponce</dc:creator>
  <cp:lastModifiedBy>Thalya Ponce</cp:lastModifiedBy>
  <cp:revision>30</cp:revision>
  <dcterms:created xsi:type="dcterms:W3CDTF">2021-05-24T02:17:23Z</dcterms:created>
  <dcterms:modified xsi:type="dcterms:W3CDTF">2021-05-25T01:15:55Z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